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70" r:id="rId15"/>
    <p:sldId id="467" r:id="rId16"/>
    <p:sldId id="469" r:id="rId17"/>
    <p:sldId id="440" r:id="rId18"/>
    <p:sldId id="464" r:id="rId19"/>
    <p:sldId id="441" r:id="rId20"/>
    <p:sldId id="468" r:id="rId21"/>
    <p:sldId id="432" r:id="rId22"/>
    <p:sldId id="442" r:id="rId23"/>
    <p:sldId id="444" r:id="rId24"/>
    <p:sldId id="447" r:id="rId25"/>
    <p:sldId id="446" r:id="rId26"/>
    <p:sldId id="436" r:id="rId27"/>
    <p:sldId id="459" r:id="rId28"/>
    <p:sldId id="466" r:id="rId29"/>
    <p:sldId id="460" r:id="rId30"/>
    <p:sldId id="437" r:id="rId31"/>
    <p:sldId id="448" r:id="rId32"/>
    <p:sldId id="458" r:id="rId33"/>
    <p:sldId id="449" r:id="rId34"/>
    <p:sldId id="453" r:id="rId35"/>
    <p:sldId id="451" r:id="rId36"/>
    <p:sldId id="452" r:id="rId37"/>
    <p:sldId id="454" r:id="rId38"/>
    <p:sldId id="476" r:id="rId39"/>
    <p:sldId id="456" r:id="rId40"/>
    <p:sldId id="461" r:id="rId41"/>
    <p:sldId id="471" r:id="rId42"/>
    <p:sldId id="472" r:id="rId43"/>
    <p:sldId id="405" r:id="rId44"/>
    <p:sldId id="293" r:id="rId45"/>
    <p:sldId id="306" r:id="rId46"/>
    <p:sldId id="450" r:id="rId47"/>
    <p:sldId id="475" r:id="rId48"/>
    <p:sldId id="477" r:id="rId49"/>
    <p:sldId id="473" r:id="rId50"/>
    <p:sldId id="457" r:id="rId51"/>
    <p:sldId id="465" r:id="rId52"/>
    <p:sldId id="478" r:id="rId53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404" autoAdjust="0"/>
  </p:normalViewPr>
  <p:slideViewPr>
    <p:cSldViewPr snapToGrid="0">
      <p:cViewPr varScale="1">
        <p:scale>
          <a:sx n="75" d="100"/>
          <a:sy n="75" d="100"/>
        </p:scale>
        <p:origin x="1234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opt.com/static/pdf/SigOpt_Bayesian_Optimization_Prime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30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77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43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44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86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267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736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https://www.biorxiv.org/content/10.1101/2021.08.19.457035v1.full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14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one-sentence summary of </a:t>
            </a:r>
            <a:r>
              <a:rPr lang="en-US" b="0" i="0" u="sng" dirty="0">
                <a:effectLst/>
                <a:latin typeface="source-serif-pro"/>
                <a:hlinkClick r:id="rId3"/>
              </a:rPr>
              <a:t>Bayesian hyperparameter optimization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is: </a:t>
            </a:r>
            <a:r>
              <a:rPr lang="en-US" dirty="0"/>
              <a:t>build a probability model of the objective function and use it to select the most promising hyperparameters to evaluate in the true objective function.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 err="1"/>
              <a:t>References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/>
              <a:t>[1] https://towardsdatascience.com/a-conceptual-explanation-of-bayesian-model-based-hyperparameter-optimization-for-machine-learning-b8172278050f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early_stop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olab.research.google.com/github/zz4fap/tp557-iot-ml/blob/master/examples/data_augmenta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edgeimpulse.com/log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drive.google.com/file/d/1843ScaJU3UuTBDQxzAXUazFn0b7__Dca/view?usp=drive_li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validação cruzada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Na prática, o </a:t>
            </a: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266462" y="2339013"/>
            <a:ext cx="5574873" cy="33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treinando</a:t>
                </a:r>
                <a:r>
                  <a:rPr lang="pt-BR" dirty="0">
                    <a:solidFill>
                      <a:schemeClr val="tx1"/>
                    </a:solidFill>
                  </a:rPr>
                  <a:t>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métrica geral do modelo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75005"/>
            <a:ext cx="5602842" cy="33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coleta de dados</a:t>
            </a:r>
            <a:r>
              <a:rPr lang="pt-BR" b="0" i="0" dirty="0">
                <a:effectLst/>
              </a:rPr>
              <a:t> adicionais pode ser muito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cara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demorada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simplesmente impossível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coleta, entende-se que a </a:t>
            </a:r>
            <a:r>
              <a:rPr lang="pt-BR" b="1" i="1" dirty="0">
                <a:solidFill>
                  <a:srgbClr val="00B050"/>
                </a:solidFill>
              </a:rPr>
              <a:t>rotulagem também está inclusa</a:t>
            </a:r>
            <a:r>
              <a:rPr lang="pt-BR" dirty="0"/>
              <a:t>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249906" y="2428092"/>
            <a:ext cx="5104702" cy="32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0AB6FA0-AEEA-DD68-71A9-D05F9126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94" y="3997134"/>
            <a:ext cx="2145915" cy="28529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794" y="1825624"/>
            <a:ext cx="6360793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</a:t>
            </a:r>
            <a:r>
              <a:rPr lang="pt-BR" b="0" i="0" dirty="0">
                <a:effectLst/>
              </a:rPr>
              <a:t>: envolve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adição de um termo de penalização à função de perda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do modelo, com o objetivo de impor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restrições sobre os pesos do modelo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reduz a flexibilidade </a:t>
            </a:r>
            <a:r>
              <a:rPr lang="pt-BR" dirty="0"/>
              <a:t>do modelo </a:t>
            </a:r>
            <a:r>
              <a:rPr lang="pt-BR" b="1" i="1" dirty="0">
                <a:solidFill>
                  <a:srgbClr val="00B050"/>
                </a:solidFill>
              </a:rPr>
              <a:t>penalizando seus pesos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Modelos que sobreajustam têm </a:t>
            </a:r>
            <a:r>
              <a:rPr lang="pt-BR" b="1" i="1" dirty="0">
                <a:solidFill>
                  <a:srgbClr val="00B050"/>
                </a:solidFill>
              </a:rPr>
              <a:t>pesos com valores </a:t>
            </a:r>
            <a:r>
              <a:rPr lang="pt-BR" b="1" i="1" dirty="0">
                <a:solidFill>
                  <a:srgbClr val="7030A0"/>
                </a:solidFill>
              </a:rPr>
              <a:t>absolutos</a:t>
            </a:r>
            <a:r>
              <a:rPr lang="pt-BR" b="1" i="1" dirty="0">
                <a:solidFill>
                  <a:srgbClr val="00B050"/>
                </a:solidFill>
              </a:rPr>
              <a:t> muito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restringe</a:t>
            </a:r>
            <a:r>
              <a:rPr lang="pt-BR" dirty="0"/>
              <a:t> o aumento dos pesos a uma </a:t>
            </a:r>
            <a:r>
              <a:rPr lang="pt-BR" b="1" i="1" dirty="0">
                <a:solidFill>
                  <a:srgbClr val="00B050"/>
                </a:solidFill>
              </a:rPr>
              <a:t>região de possíveis valores</a:t>
            </a:r>
            <a:r>
              <a:rPr lang="pt-BR" dirty="0"/>
              <a:t>.</a:t>
            </a:r>
          </a:p>
          <a:p>
            <a:r>
              <a:rPr lang="pt-BR" dirty="0"/>
              <a:t>As</a:t>
            </a:r>
            <a:r>
              <a:rPr lang="pt-BR" b="0" i="0" dirty="0">
                <a:effectLst/>
              </a:rPr>
              <a:t> técnicas de regularização mais utilizadas são L1, L2 e </a:t>
            </a:r>
            <a:r>
              <a:rPr lang="pt-BR" b="0" i="1" dirty="0" err="1">
                <a:effectLst/>
              </a:rPr>
              <a:t>elastic</a:t>
            </a:r>
            <a:r>
              <a:rPr lang="pt-BR" b="0" i="1" dirty="0">
                <a:effectLst/>
              </a:rPr>
              <a:t>-net</a:t>
            </a:r>
            <a:r>
              <a:rPr lang="pt-BR" b="0" i="0" dirty="0"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/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/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pt-BR" sz="28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/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b="1" dirty="0">
                    <a:ea typeface="Cambria Math" panose="02040503050406030204" pitchFamily="18" charset="0"/>
                  </a:rPr>
                  <a:t>OBS</a:t>
                </a:r>
                <a:r>
                  <a:rPr lang="pt-BR" sz="1200" dirty="0">
                    <a:ea typeface="Cambria Math" panose="02040503050406030204" pitchFamily="18" charset="0"/>
                  </a:rPr>
                  <a:t>.: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pt-BR" sz="1200" dirty="0"/>
                  <a:t>é o </a:t>
                </a:r>
                <a:r>
                  <a:rPr lang="pt-BR" sz="1200" b="1" i="1" dirty="0"/>
                  <a:t>fator de regularização.</a:t>
                </a:r>
                <a:endParaRPr lang="pt-BR" sz="12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B1E50C15-796B-7379-D1C6-2808D390DEE1}"/>
              </a:ext>
            </a:extLst>
          </p:cNvPr>
          <p:cNvSpPr/>
          <p:nvPr/>
        </p:nvSpPr>
        <p:spPr>
          <a:xfrm>
            <a:off x="4206240" y="1825624"/>
            <a:ext cx="1060704" cy="590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FB412B-B269-ECA7-F14E-329AAAC59407}"/>
              </a:ext>
            </a:extLst>
          </p:cNvPr>
          <p:cNvSpPr/>
          <p:nvPr/>
        </p:nvSpPr>
        <p:spPr>
          <a:xfrm>
            <a:off x="1340370" y="1803005"/>
            <a:ext cx="2490568" cy="5902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DBFA6D4-9D17-89FF-09AD-0BB33A989E37}"/>
              </a:ext>
            </a:extLst>
          </p:cNvPr>
          <p:cNvSpPr/>
          <p:nvPr/>
        </p:nvSpPr>
        <p:spPr>
          <a:xfrm rot="5400000">
            <a:off x="3150341" y="642431"/>
            <a:ext cx="281654" cy="3901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457FF-A7B2-D6E1-9337-CAD908FDDE69}"/>
              </a:ext>
            </a:extLst>
          </p:cNvPr>
          <p:cNvSpPr txBox="1"/>
          <p:nvPr/>
        </p:nvSpPr>
        <p:spPr>
          <a:xfrm>
            <a:off x="2285732" y="14562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11FE2E-094D-7109-7D29-CDC23773C411}"/>
              </a:ext>
            </a:extLst>
          </p:cNvPr>
          <p:cNvSpPr txBox="1"/>
          <p:nvPr/>
        </p:nvSpPr>
        <p:spPr>
          <a:xfrm>
            <a:off x="3963367" y="1450727"/>
            <a:ext cx="154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Penalização L2</a:t>
            </a:r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13388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Existem outras técnicas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envolvem a adição de termos de penalização</a:t>
            </a:r>
            <a:r>
              <a:rPr lang="pt-BR" b="0" dirty="0">
                <a:effectLst/>
              </a:rPr>
              <a:t>, mas que evitam que o modelo se torne muito flexível e se sobreajuste.</a:t>
            </a:r>
          </a:p>
          <a:p>
            <a:r>
              <a:rPr lang="pt-BR" dirty="0"/>
              <a:t>São técnicas de regularização, mas não no sentido tradicional.</a:t>
            </a:r>
          </a:p>
          <a:p>
            <a:r>
              <a:rPr lang="pt-BR" b="0" dirty="0">
                <a:effectLst/>
              </a:rPr>
              <a:t>Duas técnicas não tradicionais muito utilizadas com redes neurais são o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y-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o </a:t>
            </a:r>
            <a:r>
              <a:rPr lang="pt-BR" b="0" i="1" dirty="0">
                <a:effectLst/>
              </a:rPr>
              <a:t>Dropout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528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Early-stopping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economiza</a:t>
            </a:r>
            <a:r>
              <a:rPr lang="pt-BR" b="0" i="0" dirty="0">
                <a:effectLst/>
              </a:rPr>
              <a:t> tempo e recursos computacionais.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  <a:latin typeface="Google Sans"/>
              </a:rPr>
              <a:t>Desvantagem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: se o treinamento for interrompido muito cedo, o modelo pode não ter tempo suficiente para aprender o padrão geral nos dados de treinamento, levando ao </a:t>
            </a:r>
            <a:r>
              <a:rPr lang="pt-BR" b="1" i="1" dirty="0">
                <a:solidFill>
                  <a:srgbClr val="FF0000"/>
                </a:solidFill>
                <a:effectLst/>
                <a:latin typeface="Google Sans"/>
              </a:rPr>
              <a:t>subajuste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pt-BR" dirty="0">
              <a:effectLst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95B930-11D3-84D9-888C-FDD602C69284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13C3FCC-7512-6E26-5226-AE3A26536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7637BC2-E998-542B-ABA7-76B0A706873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3112F4A-171F-7B59-2F12-B79F6BE6C432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538B9E6-D12D-D423-F402-A8F26F0AC3E7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7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4842721" y="6542397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3"/>
              </a:rPr>
              <a:t>Exemplo</a:t>
            </a:r>
            <a:r>
              <a:rPr lang="en-US" sz="1200" dirty="0">
                <a:hlinkClick r:id="rId3"/>
              </a:rPr>
              <a:t>: </a:t>
            </a:r>
            <a:r>
              <a:rPr lang="en-US" sz="1200" dirty="0" err="1">
                <a:hlinkClick r:id="rId3"/>
              </a:rPr>
              <a:t>Sobreajuste_e_early_stop.ipynb</a:t>
            </a:r>
            <a:endParaRPr lang="pt-B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08294-4B0C-7DBD-1203-9F2E32D9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2947"/>
            <a:ext cx="3195638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4BFA89-5A6A-C89E-1CAA-F3EDB251C21C}"/>
              </a:ext>
            </a:extLst>
          </p:cNvPr>
          <p:cNvSpPr txBox="1"/>
          <p:nvPr/>
        </p:nvSpPr>
        <p:spPr>
          <a:xfrm>
            <a:off x="730044" y="2832618"/>
            <a:ext cx="3609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566219-69C7-65C4-4619-B533E2D0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80" y="4032947"/>
            <a:ext cx="3195639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646AB2-D51E-3377-BC67-200DEBC847C8}"/>
              </a:ext>
            </a:extLst>
          </p:cNvPr>
          <p:cNvSpPr txBox="1"/>
          <p:nvPr/>
        </p:nvSpPr>
        <p:spPr>
          <a:xfrm>
            <a:off x="7703442" y="1539957"/>
            <a:ext cx="43383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EarlyStopping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monitor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val_loss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'min'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patience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restore_best_weights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True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callbacks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988402C-7D66-1DC0-753F-71F45DEB25CE}"/>
              </a:ext>
            </a:extLst>
          </p:cNvPr>
          <p:cNvSpPr/>
          <p:nvPr/>
        </p:nvSpPr>
        <p:spPr>
          <a:xfrm>
            <a:off x="7700221" y="1539957"/>
            <a:ext cx="3195639" cy="10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1FBCCD-E5F7-9FB3-B8C8-4716276DBFAF}"/>
              </a:ext>
            </a:extLst>
          </p:cNvPr>
          <p:cNvSpPr/>
          <p:nvPr/>
        </p:nvSpPr>
        <p:spPr>
          <a:xfrm>
            <a:off x="8433995" y="3619558"/>
            <a:ext cx="1516829" cy="174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61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aleatoriamente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neurônios de uma camada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54C9C-C6CB-0424-71DD-96428C3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0D1392-AD6B-0EBC-D5DD-B515F3F9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5304"/>
            <a:ext cx="11247783" cy="119269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treinando várias redes</a:t>
            </a:r>
            <a:r>
              <a:rPr lang="pt-BR" b="0" i="0" dirty="0">
                <a:effectLst/>
              </a:rPr>
              <a:t> neurais diferentes.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A8E974C-56BB-263F-9DA3-FBB30990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94" y="1849142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9626"/>
            <a:ext cx="11213387" cy="1898373"/>
          </a:xfrm>
        </p:spPr>
        <p:txBody>
          <a:bodyPr>
            <a:normAutofit/>
          </a:bodyPr>
          <a:lstStyle/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3870D-9BAA-F061-0440-28DA0A1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2" y="1434786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até mesmo a variação residual (e.g., ruído)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</a:t>
            </a:r>
            <a:r>
              <a:rPr lang="pt-BR" b="1" i="1" dirty="0">
                <a:solidFill>
                  <a:srgbClr val="7030A0"/>
                </a:solidFill>
              </a:rPr>
              <a:t>mais comum um modelo </a:t>
            </a:r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774" y="6082748"/>
            <a:ext cx="8857813" cy="775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00B050"/>
                </a:solidFill>
                <a:effectLst/>
              </a:rPr>
              <a:t>Podem ser usadas com qualquer tipo de camada: densa, convolucional, etc.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775C0C-5C43-438C-482A-412B9909ECAA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50D6BD-083E-DFEC-4D0D-B7F7A8750964}"/>
              </a:ext>
            </a:extLst>
          </p:cNvPr>
          <p:cNvSpPr txBox="1"/>
          <p:nvPr/>
        </p:nvSpPr>
        <p:spPr>
          <a:xfrm>
            <a:off x="836544" y="1690688"/>
            <a:ext cx="105189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Flatten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1024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512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'softmax'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888ADB-0046-2C1F-8E28-8D926C910A32}"/>
              </a:ext>
            </a:extLst>
          </p:cNvPr>
          <p:cNvSpPr/>
          <p:nvPr/>
        </p:nvSpPr>
        <p:spPr>
          <a:xfrm>
            <a:off x="1066574" y="2713705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FA6913-C8D3-59C9-EE62-7E41CF665E27}"/>
              </a:ext>
            </a:extLst>
          </p:cNvPr>
          <p:cNvSpPr/>
          <p:nvPr/>
        </p:nvSpPr>
        <p:spPr>
          <a:xfrm>
            <a:off x="1066574" y="4624449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FAD2FC-3DF8-542B-885A-2BF9B5E596BD}"/>
              </a:ext>
            </a:extLst>
          </p:cNvPr>
          <p:cNvSpPr/>
          <p:nvPr/>
        </p:nvSpPr>
        <p:spPr>
          <a:xfrm>
            <a:off x="1066574" y="3678786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A0072B-F3A7-BAF5-7830-D40C471AD27C}"/>
              </a:ext>
            </a:extLst>
          </p:cNvPr>
          <p:cNvSpPr txBox="1"/>
          <p:nvPr/>
        </p:nvSpPr>
        <p:spPr>
          <a:xfrm>
            <a:off x="9161608" y="2404440"/>
            <a:ext cx="242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Probabilidade de descarte dos nós ou conexões da camada.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D03D0B2-381C-F0E3-99AE-D3B6E9076560}"/>
              </a:ext>
            </a:extLst>
          </p:cNvPr>
          <p:cNvCxnSpPr>
            <a:cxnSpLocks/>
          </p:cNvCxnSpPr>
          <p:nvPr/>
        </p:nvCxnSpPr>
        <p:spPr>
          <a:xfrm>
            <a:off x="3322320" y="2855146"/>
            <a:ext cx="5949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539" y="1825624"/>
            <a:ext cx="612887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</a:t>
            </a:r>
            <a:r>
              <a:rPr lang="pt-BR" b="1" i="1" dirty="0">
                <a:solidFill>
                  <a:srgbClr val="7030A0"/>
                </a:solidFill>
              </a:rPr>
              <a:t>camadas</a:t>
            </a:r>
            <a:r>
              <a:rPr lang="pt-BR" dirty="0"/>
              <a:t>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adicionadas como camadas iniciais em um modelo </a:t>
            </a:r>
            <a:r>
              <a:rPr lang="pt-BR" b="0" i="0" dirty="0">
                <a:effectLst/>
              </a:rPr>
              <a:t>e o TensorFlow cuidará automaticamente do pré-processamento durante o treinamento 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desligará</a:t>
            </a:r>
            <a:r>
              <a:rPr lang="pt-BR" b="0" i="0" dirty="0">
                <a:effectLst/>
              </a:rPr>
              <a:t> durante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89703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645" y="1825624"/>
            <a:ext cx="5828766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contém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funções</a:t>
            </a:r>
            <a:r>
              <a:rPr lang="pt-BR" b="0" i="0" dirty="0">
                <a:effectLst/>
              </a:rPr>
              <a:t> que também podem ser usadas para criar novas imagens.</a:t>
            </a:r>
          </a:p>
          <a:p>
            <a:r>
              <a:rPr lang="pt-BR" dirty="0"/>
              <a:t>Elas são usadas para um </a:t>
            </a:r>
            <a:r>
              <a:rPr lang="pt-BR" b="1" i="1" dirty="0">
                <a:solidFill>
                  <a:srgbClr val="00B050"/>
                </a:solidFill>
              </a:rPr>
              <a:t>controle mais preciso</a:t>
            </a:r>
            <a:r>
              <a:rPr lang="pt-BR" dirty="0"/>
              <a:t>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1AC7A-4E46-7C13-408C-0029CB2D216F}"/>
              </a:ext>
            </a:extLst>
          </p:cNvPr>
          <p:cNvSpPr txBox="1"/>
          <p:nvPr/>
        </p:nvSpPr>
        <p:spPr>
          <a:xfrm>
            <a:off x="0" y="6611377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7"/>
              </a:rPr>
              <a:t>Exemplo: </a:t>
            </a:r>
            <a:r>
              <a:rPr lang="pt-BR" sz="1200" dirty="0" err="1">
                <a:hlinkClick r:id="rId7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por exemplo,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7030A0"/>
                </a:solidFill>
                <a:effectLst/>
              </a:rPr>
              <a:t>Otimização hiperparamétrica</a:t>
            </a:r>
            <a:r>
              <a:rPr lang="pt-BR" b="0" i="0" dirty="0">
                <a:solidFill>
                  <a:srgbClr val="7030A0"/>
                </a:solidFill>
                <a:effectLst/>
              </a:rPr>
              <a:t> </a:t>
            </a:r>
            <a:r>
              <a:rPr lang="pt-BR" b="0" i="0" dirty="0">
                <a:effectLst/>
              </a:rPr>
              <a:t>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AC72E8-D592-FC38-EC35-D1AE0D9E4304}"/>
              </a:ext>
            </a:extLst>
          </p:cNvPr>
          <p:cNvSpPr txBox="1"/>
          <p:nvPr/>
        </p:nvSpPr>
        <p:spPr>
          <a:xfrm>
            <a:off x="442529" y="1886372"/>
            <a:ext cx="4554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effectLst/>
              </a:rPr>
              <a:t>Otimização hiperparamétrica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7030A0"/>
                </a:solidFill>
              </a:rPr>
              <a:t>T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ransfer learning</a:t>
            </a:r>
            <a:r>
              <a:rPr lang="pt-BR" dirty="0">
                <a:solidFill>
                  <a:srgbClr val="7030A0"/>
                </a:solidFill>
                <a:effectLst/>
              </a:rPr>
              <a:t> </a:t>
            </a:r>
            <a:r>
              <a:rPr lang="pt-BR" dirty="0">
                <a:effectLst/>
              </a:rPr>
              <a:t>ou </a:t>
            </a:r>
            <a:r>
              <a:rPr lang="pt-BR" b="1" i="1" dirty="0">
                <a:solidFill>
                  <a:srgbClr val="7030A0"/>
                </a:solidFill>
              </a:rPr>
              <a:t>transferência de aprendizado</a:t>
            </a:r>
            <a:r>
              <a:rPr lang="pt-BR" dirty="0"/>
              <a:t>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pré-treinado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89139" y="2483695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7374"/>
            <a:ext cx="11258550" cy="153062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Usamos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conhecimento adquirido </a:t>
            </a:r>
            <a:r>
              <a:rPr lang="pt-BR" b="0" i="0" dirty="0">
                <a:effectLst/>
              </a:rPr>
              <a:t>por um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modelo treinando em uma grande base de dados </a:t>
            </a:r>
            <a:r>
              <a:rPr lang="pt-BR" b="0" i="0" dirty="0">
                <a:effectLst/>
              </a:rPr>
              <a:t>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ponto de partida </a:t>
            </a:r>
            <a:r>
              <a:rPr lang="pt-BR" b="0" i="0" dirty="0">
                <a:effectLst/>
              </a:rPr>
              <a:t>para treinar um modelo com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de treinamento menor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mas que seja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relacionada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à primeira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3055905" y="1848679"/>
            <a:ext cx="6080189" cy="27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47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758" y="1825624"/>
            <a:ext cx="629869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nova rede para classificar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43" y="1825624"/>
            <a:ext cx="6335248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figura ao lado mostra 11 </a:t>
            </a:r>
            <a:r>
              <a:rPr lang="pt-BR" b="1" i="1" dirty="0">
                <a:solidFill>
                  <a:srgbClr val="00B050"/>
                </a:solidFill>
              </a:rPr>
              <a:t>amostras ruidosas</a:t>
            </a:r>
            <a:r>
              <a:rPr lang="pt-BR" dirty="0"/>
              <a:t> geradas a partir de uma reta, chamada de </a:t>
            </a:r>
            <a:r>
              <a:rPr lang="pt-BR" b="1" i="1" dirty="0">
                <a:solidFill>
                  <a:srgbClr val="7030A0"/>
                </a:solidFill>
              </a:rPr>
              <a:t>função objetivo</a:t>
            </a:r>
            <a:r>
              <a:rPr lang="pt-BR" dirty="0"/>
              <a:t>.</a:t>
            </a:r>
          </a:p>
          <a:p>
            <a:r>
              <a:rPr lang="pt-BR" dirty="0"/>
              <a:t>Elas são aproximadas por uma (outra)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7030A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</a:t>
            </a:r>
            <a:r>
              <a:rPr lang="pt-BR" b="1" i="1" dirty="0">
                <a:solidFill>
                  <a:srgbClr val="7030A0"/>
                </a:solidFill>
              </a:rPr>
              <a:t>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são transferidas para o novo modelo</a:t>
            </a:r>
            <a:r>
              <a:rPr lang="pt-BR" b="0" i="0" dirty="0">
                <a:effectLst/>
              </a:rPr>
              <a:t>, que pode se beneficiar de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inicialização mais informada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já 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treinamento do novo modelo pode exigir menos dados </a:t>
            </a:r>
            <a:r>
              <a:rPr lang="pt-BR" b="0" i="0" dirty="0">
                <a:effectLst/>
              </a:rPr>
              <a:t>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</a:t>
            </a:r>
            <a:r>
              <a:rPr lang="pt-BR" b="1" i="1" dirty="0">
                <a:solidFill>
                  <a:srgbClr val="00B050"/>
                </a:solidFill>
              </a:rPr>
              <a:t>detectar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Características gerais, </a:t>
            </a:r>
            <a:r>
              <a:rPr lang="pt-BR" b="1" i="1" dirty="0">
                <a:solidFill>
                  <a:srgbClr val="7030A0"/>
                </a:solidFill>
              </a:rPr>
              <a:t>independentes da tarefa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0E0769-CEF4-89F7-AB72-E9778346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1" y="1510093"/>
            <a:ext cx="3219828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810384"/>
            <a:ext cx="6614391" cy="5047615"/>
          </a:xfrm>
        </p:spPr>
        <p:txBody>
          <a:bodyPr>
            <a:normAutofit/>
          </a:bodyPr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aprendem a detectar 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capturaram características parciais de objetos</a:t>
            </a:r>
            <a:r>
              <a:rPr lang="pt-BR" b="0" i="0" dirty="0">
                <a:effectLst/>
              </a:rPr>
              <a:t>, como, por exemplo, olhos, narizes e partes do corpo.</a:t>
            </a:r>
          </a:p>
          <a:p>
            <a:r>
              <a:rPr lang="pt-BR" dirty="0"/>
              <a:t>No caso de carros, lanternas, retrovisores, para-choques, vidros, pneus,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C37BD2-3622-B871-A1EE-5CF9069A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17" y="1510093"/>
            <a:ext cx="3006466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rede convolucional tende a 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034E66-99F7-EAA2-E86D-87FCD578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7" y="1510094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E7B5E7-DC56-C2A1-C7F5-689109FE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27" y="1507322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1825624"/>
            <a:ext cx="5614267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gatos</a:t>
            </a:r>
            <a:r>
              <a:rPr lang="pt-BR" dirty="0"/>
              <a:t>, por exemplo.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FB8992-991C-82EC-48A1-622A8AB28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75148"/>
            <a:ext cx="4829175" cy="53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D52B30-A556-0AAB-8548-F32B83EE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8255356" cy="53213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2709E77-8BB0-BEBE-5FA7-7669E9BF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356" y="1825624"/>
            <a:ext cx="3807336" cy="5032375"/>
          </a:xfrm>
        </p:spPr>
        <p:txBody>
          <a:bodyPr/>
          <a:lstStyle/>
          <a:p>
            <a:r>
              <a:rPr lang="pt-BR" dirty="0"/>
              <a:t>Usando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i="1" dirty="0"/>
              <a:t>, </a:t>
            </a:r>
            <a:r>
              <a:rPr lang="pt-BR" dirty="0"/>
              <a:t>podemos usar as características aprendidas sobre gatos e usá-las para identificar tigres,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114729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nós fazemos no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(i.e., </a:t>
            </a:r>
            <a:r>
              <a:rPr lang="pt-BR" b="1" i="1" dirty="0">
                <a:solidFill>
                  <a:srgbClr val="7030A0"/>
                </a:solidFill>
              </a:rPr>
              <a:t>características gerais, independentes da tarefa</a:t>
            </a:r>
            <a:r>
              <a:rPr lang="pt-BR" dirty="0"/>
              <a:t>) e apenas aplicar </a:t>
            </a:r>
            <a:r>
              <a:rPr lang="pt-BR" b="1" i="1" dirty="0">
                <a:solidFill>
                  <a:srgbClr val="00B050"/>
                </a:solidFill>
              </a:rPr>
              <a:t>atualizações</a:t>
            </a:r>
            <a:r>
              <a:rPr lang="pt-BR" dirty="0"/>
              <a:t> (i.e., gradiente descendente) </a:t>
            </a:r>
            <a:r>
              <a:rPr lang="pt-BR" b="1" i="1" dirty="0">
                <a:solidFill>
                  <a:srgbClr val="00B050"/>
                </a:solidFill>
              </a:rPr>
              <a:t>aos pesos das camadas finais</a:t>
            </a:r>
            <a:r>
              <a:rPr lang="pt-BR" dirty="0"/>
              <a:t>.</a:t>
            </a:r>
          </a:p>
          <a:p>
            <a:r>
              <a:rPr lang="pt-BR" dirty="0"/>
              <a:t>Se a tarefa da rede neural pré-treinada for </a:t>
            </a:r>
            <a:r>
              <a:rPr lang="pt-BR" b="1" i="1" dirty="0">
                <a:solidFill>
                  <a:srgbClr val="00B050"/>
                </a:solidFill>
              </a:rPr>
              <a:t>muito similar à nova tarefa</a:t>
            </a:r>
            <a:r>
              <a:rPr lang="pt-BR" dirty="0"/>
              <a:t>, pode-se </a:t>
            </a:r>
            <a:r>
              <a:rPr lang="pt-BR" b="1" i="1" dirty="0">
                <a:solidFill>
                  <a:srgbClr val="7030A0"/>
                </a:solidFill>
              </a:rPr>
              <a:t>treinar apenas as camadas densas</a:t>
            </a:r>
            <a:r>
              <a:rPr lang="pt-BR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011B31-91B1-DEC6-AAFB-E8B32226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b="1" i="1" dirty="0"/>
              <a:t> </a:t>
            </a:r>
            <a:r>
              <a:rPr lang="pt-BR" b="0" i="0" dirty="0">
                <a:effectLst/>
              </a:rPr>
              <a:t>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padrões que não são significativos</a:t>
            </a:r>
            <a:r>
              <a:rPr lang="pt-BR" b="0" i="0" dirty="0">
                <a:effectLst/>
              </a:rPr>
              <a:t>, como por exemplo </a:t>
            </a:r>
            <a:r>
              <a:rPr lang="pt-BR" dirty="0"/>
              <a:t>o ruído presente nas amostras.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78028C-8649-6A73-DF2B-60E5720D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0" y="2320725"/>
            <a:ext cx="4494808" cy="33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875" cy="1325563"/>
          </a:xfrm>
        </p:spPr>
        <p:txBody>
          <a:bodyPr/>
          <a:lstStyle/>
          <a:p>
            <a:r>
              <a:rPr lang="pt-BR" dirty="0"/>
              <a:t>Procedimento para aplicar o </a:t>
            </a:r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por um número de épocas pequeno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Criaremos um projeto no </a:t>
            </a:r>
            <a:r>
              <a:rPr lang="pt-BR" i="1" dirty="0"/>
              <a:t>Edge Impulse</a:t>
            </a:r>
            <a:r>
              <a:rPr lang="pt-BR" dirty="0"/>
              <a:t> onde usaremos um modelo </a:t>
            </a:r>
            <a:r>
              <a:rPr lang="pt-BR" dirty="0" err="1"/>
              <a:t>pré</a:t>
            </a:r>
            <a:r>
              <a:rPr lang="pt-BR" dirty="0"/>
              <a:t>-treinado para treinar um modelo que diferencie entre folhas saudáveis e doentes de feijão. </a:t>
            </a:r>
          </a:p>
          <a:p>
            <a:r>
              <a:rPr lang="pt-BR" dirty="0"/>
              <a:t>Para esta tarefa, </a:t>
            </a:r>
            <a:r>
              <a:rPr lang="pt-BR" b="1" i="1" dirty="0">
                <a:solidFill>
                  <a:schemeClr val="accent1"/>
                </a:solidFill>
              </a:rPr>
              <a:t>temos apenas </a:t>
            </a:r>
            <a:r>
              <a:rPr lang="pt-BR" dirty="0"/>
              <a:t>1296 imagens com 224x224 </a:t>
            </a:r>
            <a:r>
              <a:rPr lang="pt-BR" i="1" dirty="0"/>
              <a:t>pixels</a:t>
            </a:r>
            <a:r>
              <a:rPr lang="pt-BR" dirty="0"/>
              <a:t> dividas em três classes: </a:t>
            </a:r>
            <a:r>
              <a:rPr lang="pt-BR" i="1" dirty="0" err="1"/>
              <a:t>healthy</a:t>
            </a:r>
            <a:r>
              <a:rPr lang="pt-BR" dirty="0"/>
              <a:t>, </a:t>
            </a:r>
            <a:r>
              <a:rPr lang="pt-BR" i="1" dirty="0"/>
              <a:t>angular</a:t>
            </a:r>
            <a:r>
              <a:rPr lang="pt-BR" dirty="0"/>
              <a:t> </a:t>
            </a:r>
            <a:r>
              <a:rPr lang="pt-BR" i="1" dirty="0"/>
              <a:t>spot</a:t>
            </a:r>
            <a:r>
              <a:rPr lang="pt-BR" dirty="0"/>
              <a:t> e </a:t>
            </a:r>
            <a:r>
              <a:rPr lang="pt-BR" i="1" dirty="0" err="1"/>
              <a:t>rust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1" y="2057398"/>
            <a:ext cx="4772836" cy="4187825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1256586-BDA1-5E99-AF48-8E1EE9E5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3637"/>
              </p:ext>
            </p:extLst>
          </p:nvPr>
        </p:nvGraphicFramePr>
        <p:xfrm>
          <a:off x="6948485" y="5196416"/>
          <a:ext cx="400526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066">
                  <a:extLst>
                    <a:ext uri="{9D8B030D-6E8A-4147-A177-3AD203B41FA5}">
                      <a16:colId xmlns:a16="http://schemas.microsoft.com/office/drawing/2014/main" val="3405270314"/>
                    </a:ext>
                  </a:extLst>
                </a:gridCol>
                <a:gridCol w="2354199">
                  <a:extLst>
                    <a:ext uri="{9D8B030D-6E8A-4147-A177-3AD203B41FA5}">
                      <a16:colId xmlns:a16="http://schemas.microsoft.com/office/drawing/2014/main" val="693992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Classe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Número de exemplos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8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Healthy</a:t>
                      </a:r>
                      <a:endParaRPr lang="pt-BR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29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/>
                        <a:t>Angular</a:t>
                      </a:r>
                      <a:r>
                        <a:rPr lang="pt-BR" dirty="0"/>
                        <a:t> </a:t>
                      </a:r>
                      <a:r>
                        <a:rPr lang="pt-BR" i="1" dirty="0"/>
                        <a:t>spot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22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Rust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28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4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Edge Impulse: </a:t>
            </a:r>
            <a:r>
              <a:rPr lang="pt-BR" dirty="0">
                <a:hlinkClick r:id="rId3"/>
              </a:rPr>
              <a:t>https://studio.edgeimpulse.com/login</a:t>
            </a:r>
            <a:endParaRPr lang="pt-BR" dirty="0"/>
          </a:p>
          <a:p>
            <a:r>
              <a:rPr lang="pt-BR" dirty="0"/>
              <a:t>Base de dados: </a:t>
            </a:r>
            <a:r>
              <a:rPr lang="pt-BR" dirty="0">
                <a:hlinkClick r:id="rId4"/>
              </a:rPr>
              <a:t>https://drive.google.com/file/d/1843ScaJU3UuTBDQxzAXUazFn0b7__Dca/view?usp=drive_link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71" y="2019298"/>
            <a:ext cx="4772836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Transfer 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82390" y="1017061"/>
            <a:ext cx="3205480" cy="5281073"/>
            <a:chOff x="1155700" y="1034448"/>
            <a:chExt cx="3205480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99290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806701" y="1505663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6527414" y="1092012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9518566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4C114A8-4C21-3EC1-2144-66E8CF5DF204}"/>
              </a:ext>
            </a:extLst>
          </p:cNvPr>
          <p:cNvGrpSpPr/>
          <p:nvPr/>
        </p:nvGrpSpPr>
        <p:grpSpPr>
          <a:xfrm>
            <a:off x="3402455" y="1092012"/>
            <a:ext cx="3002401" cy="5281073"/>
            <a:chOff x="1155700" y="1034448"/>
            <a:chExt cx="3002401" cy="5281073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58A1CBF5-0AA3-9056-AB7F-77DC6B832A48}"/>
                </a:ext>
              </a:extLst>
            </p:cNvPr>
            <p:cNvSpPr/>
            <p:nvPr/>
          </p:nvSpPr>
          <p:spPr>
            <a:xfrm>
              <a:off x="1155700" y="2381372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Seta: para Baixo 78">
              <a:extLst>
                <a:ext uri="{FF2B5EF4-FFF2-40B4-BE49-F238E27FC236}">
                  <a16:creationId xmlns:a16="http://schemas.microsoft.com/office/drawing/2014/main" id="{585FEE41-673D-0D6F-40B3-3EE59BD08F1D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4F01FAC-DC6A-0592-12CA-3B73E59FAB8C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6FBA5EF1-A1EB-C6EE-E4F9-C078442F7CEA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6CE90D6F-838C-D55A-D732-40D88FC5F032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A0E5E508-2A2F-378C-A2B1-162F292D0064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85F92FD3-8229-2945-9A3E-47D668EF293F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80CFCAD8-47F3-577B-2449-E2932FB12B3B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1B73072A-3F86-CC40-F6C2-33B0838717A6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817A6F96-C2A1-BBBA-4A55-8B795A17CD08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BDAFB990-E7BE-4235-5A85-5B457D72F7FF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D222F808-9340-D860-A1CA-2FA94D461AFC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5143E229-D3ED-7DE4-87DD-94824ECADC01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0D427FD0-CB3E-1A48-87B4-A96E714E31ED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7896316C-163D-9EE8-2E11-42B9A06AB6C3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24094D37-9AC3-56DE-79FB-A8BEB6D99362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83242CFC-829A-2620-25C2-3361CAAEE4D4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A2F02A43-2D9E-27CF-3649-A2721482063F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2904E9DE-33A5-214E-5F12-8CB24056A5D4}"/>
                </a:ext>
              </a:extLst>
            </p:cNvPr>
            <p:cNvCxnSpPr>
              <a:stCxn id="87" idx="2"/>
              <a:endCxn id="88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Seta: para Baixo 96">
              <a:extLst>
                <a:ext uri="{FF2B5EF4-FFF2-40B4-BE49-F238E27FC236}">
                  <a16:creationId xmlns:a16="http://schemas.microsoft.com/office/drawing/2014/main" id="{CD6BC0A6-5BDA-6996-BA80-A1AEFFCACC05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6008051E-CF3C-24F6-6F5F-F432FE3DBD9D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682E3978-BA69-A5A9-9149-099B52FF5834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0" name="Chave Direita 99">
              <a:extLst>
                <a:ext uri="{FF2B5EF4-FFF2-40B4-BE49-F238E27FC236}">
                  <a16:creationId xmlns:a16="http://schemas.microsoft.com/office/drawing/2014/main" id="{95AA611C-A7B0-B4BC-518C-500FAA011C2A}"/>
                </a:ext>
              </a:extLst>
            </p:cNvPr>
            <p:cNvSpPr/>
            <p:nvPr/>
          </p:nvSpPr>
          <p:spPr>
            <a:xfrm>
              <a:off x="2671402" y="2508368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5F8B26B8-A0C6-DF8F-CDCF-949BE22AFE90}"/>
                </a:ext>
              </a:extLst>
            </p:cNvPr>
            <p:cNvSpPr txBox="1"/>
            <p:nvPr/>
          </p:nvSpPr>
          <p:spPr>
            <a:xfrm>
              <a:off x="2745228" y="2613311"/>
              <a:ext cx="1412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parciais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EDBBA3A2-A6CD-BCA6-1889-C494B04A77E7}"/>
              </a:ext>
            </a:extLst>
          </p:cNvPr>
          <p:cNvGrpSpPr/>
          <p:nvPr/>
        </p:nvGrpSpPr>
        <p:grpSpPr>
          <a:xfrm>
            <a:off x="1360604" y="14827"/>
            <a:ext cx="6083586" cy="6744532"/>
            <a:chOff x="1360604" y="14827"/>
            <a:chExt cx="6083586" cy="6744532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EE3502EF-10E9-6D3D-7021-BEE3A181E1DD}"/>
                </a:ext>
              </a:extLst>
            </p:cNvPr>
            <p:cNvGrpSpPr/>
            <p:nvPr/>
          </p:nvGrpSpPr>
          <p:grpSpPr>
            <a:xfrm>
              <a:off x="4472168" y="4747348"/>
              <a:ext cx="1679289" cy="2012011"/>
              <a:chOff x="1360603" y="5377901"/>
              <a:chExt cx="1096687" cy="1480099"/>
            </a:xfrm>
          </p:grpSpPr>
          <p:pic>
            <p:nvPicPr>
              <p:cNvPr id="1030" name="Imagem 1029">
                <a:extLst>
                  <a:ext uri="{FF2B5EF4-FFF2-40B4-BE49-F238E27FC236}">
                    <a16:creationId xmlns:a16="http://schemas.microsoft.com/office/drawing/2014/main" id="{7A24FE3A-F58F-B53B-E4B4-6F150DD944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12" t="1529" r="24134" b="1666"/>
              <a:stretch/>
            </p:blipFill>
            <p:spPr>
              <a:xfrm>
                <a:off x="1403163" y="5569451"/>
                <a:ext cx="1054127" cy="1288549"/>
              </a:xfrm>
              <a:prstGeom prst="rect">
                <a:avLst/>
              </a:prstGeom>
            </p:spPr>
          </p:pic>
          <p:pic>
            <p:nvPicPr>
              <p:cNvPr id="1031" name="Imagem 1030">
                <a:extLst>
                  <a:ext uri="{FF2B5EF4-FFF2-40B4-BE49-F238E27FC236}">
                    <a16:creationId xmlns:a16="http://schemas.microsoft.com/office/drawing/2014/main" id="{FCA2CDE2-8B4D-C3B4-49FB-582D6C93D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 rot="5400000">
                <a:off x="1400536" y="5337968"/>
                <a:ext cx="328310" cy="408175"/>
              </a:xfrm>
              <a:prstGeom prst="rect">
                <a:avLst/>
              </a:prstGeom>
            </p:spPr>
          </p:pic>
        </p:grpSp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1F6D7681-307D-7125-8AA2-B3D494B82747}"/>
                </a:ext>
              </a:extLst>
            </p:cNvPr>
            <p:cNvSpPr/>
            <p:nvPr/>
          </p:nvSpPr>
          <p:spPr>
            <a:xfrm>
              <a:off x="1930227" y="4822374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029EC4A-827A-3839-41C5-443986AC9113}"/>
                </a:ext>
              </a:extLst>
            </p:cNvPr>
            <p:cNvSpPr/>
            <p:nvPr/>
          </p:nvSpPr>
          <p:spPr>
            <a:xfrm>
              <a:off x="1360604" y="45819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39B89A7-A08B-1E47-17EA-B6394412C3CA}"/>
                </a:ext>
              </a:extLst>
            </p:cNvPr>
            <p:cNvSpPr/>
            <p:nvPr/>
          </p:nvSpPr>
          <p:spPr>
            <a:xfrm>
              <a:off x="1360604" y="97081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3323CF7-0203-C18B-E1B8-8BE0983BFE0C}"/>
                </a:ext>
              </a:extLst>
            </p:cNvPr>
            <p:cNvSpPr/>
            <p:nvPr/>
          </p:nvSpPr>
          <p:spPr>
            <a:xfrm>
              <a:off x="1360604" y="148343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8A0A05-007B-D08D-ED10-D3D00175EF2C}"/>
                </a:ext>
              </a:extLst>
            </p:cNvPr>
            <p:cNvSpPr/>
            <p:nvPr/>
          </p:nvSpPr>
          <p:spPr>
            <a:xfrm>
              <a:off x="1360604" y="19775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9A99E68-799F-C16B-30E0-C3986E9CF2AB}"/>
                </a:ext>
              </a:extLst>
            </p:cNvPr>
            <p:cNvSpPr/>
            <p:nvPr/>
          </p:nvSpPr>
          <p:spPr>
            <a:xfrm>
              <a:off x="1360604" y="247172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609D4E8-F1E6-FA81-86A5-BA1F95A8D611}"/>
                </a:ext>
              </a:extLst>
            </p:cNvPr>
            <p:cNvSpPr/>
            <p:nvPr/>
          </p:nvSpPr>
          <p:spPr>
            <a:xfrm>
              <a:off x="1360604" y="296586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CAA598-CF4E-B658-E15E-B217D7CF1AD4}"/>
                </a:ext>
              </a:extLst>
            </p:cNvPr>
            <p:cNvSpPr/>
            <p:nvPr/>
          </p:nvSpPr>
          <p:spPr>
            <a:xfrm>
              <a:off x="1360604" y="347387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ABC406B-B102-FB4F-817C-E5F32B8EB558}"/>
                </a:ext>
              </a:extLst>
            </p:cNvPr>
            <p:cNvSpPr/>
            <p:nvPr/>
          </p:nvSpPr>
          <p:spPr>
            <a:xfrm>
              <a:off x="1360604" y="398186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2840DC0-33A1-B83E-61C1-88EECCFD0031}"/>
                </a:ext>
              </a:extLst>
            </p:cNvPr>
            <p:cNvSpPr/>
            <p:nvPr/>
          </p:nvSpPr>
          <p:spPr>
            <a:xfrm>
              <a:off x="1360604" y="448986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9C77C6-7F38-28F9-1602-F09B8B7DD74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030240" y="79070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F77DB2-7798-8291-A6BA-A6FC1863313E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030240" y="1303324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B0BD958A-B837-8581-3B56-7ED7403F19B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030240" y="1815942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A6BA8B2-9384-73C8-E528-07EF481F359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030240" y="2310087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25B384B-199C-47F5-30D6-94E0EDB19E2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030240" y="2804232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4EA29D5E-E3C1-CDDF-6ADD-DAFD3FE0BFB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030240" y="3298377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DB5520F9-E488-EB17-2AC4-A0765163E0A7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030240" y="3806382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C3AADE-69B7-74B4-BED2-F75B338AF70E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030240" y="4314378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D4D923E0-5624-5AEC-D223-E4F4D9B2CAA4}"/>
                </a:ext>
              </a:extLst>
            </p:cNvPr>
            <p:cNvSpPr/>
            <p:nvPr/>
          </p:nvSpPr>
          <p:spPr>
            <a:xfrm>
              <a:off x="1930227" y="292448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812690A-3E4D-E967-FCF5-674828E7CD83}"/>
                </a:ext>
              </a:extLst>
            </p:cNvPr>
            <p:cNvSpPr txBox="1"/>
            <p:nvPr/>
          </p:nvSpPr>
          <p:spPr>
            <a:xfrm>
              <a:off x="1360604" y="14827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583F178-D974-B4CC-10E2-E12C651D7276}"/>
                </a:ext>
              </a:extLst>
            </p:cNvPr>
            <p:cNvSpPr txBox="1"/>
            <p:nvPr/>
          </p:nvSpPr>
          <p:spPr>
            <a:xfrm>
              <a:off x="1360604" y="4988123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C2C87538-12FE-41A7-E847-AB7DCC24D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469" b="36752"/>
            <a:stretch/>
          </p:blipFill>
          <p:spPr>
            <a:xfrm>
              <a:off x="3034230" y="683116"/>
              <a:ext cx="4351151" cy="395287"/>
            </a:xfrm>
            <a:prstGeom prst="rect">
              <a:avLst/>
            </a:prstGeom>
          </p:spPr>
        </p:pic>
        <p:sp>
          <p:nvSpPr>
            <p:cNvPr id="42" name="Chave Direita 41">
              <a:extLst>
                <a:ext uri="{FF2B5EF4-FFF2-40B4-BE49-F238E27FC236}">
                  <a16:creationId xmlns:a16="http://schemas.microsoft.com/office/drawing/2014/main" id="{D60EBABD-FCE3-C532-1333-5365B1BCEC97}"/>
                </a:ext>
              </a:extLst>
            </p:cNvPr>
            <p:cNvSpPr/>
            <p:nvPr/>
          </p:nvSpPr>
          <p:spPr>
            <a:xfrm>
              <a:off x="2783233" y="443606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2EFFFF70-6281-9288-6F4C-DD7CDF8BC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09" t="18507" r="21367" b="68182"/>
            <a:stretch/>
          </p:blipFill>
          <p:spPr>
            <a:xfrm>
              <a:off x="3977905" y="1652681"/>
              <a:ext cx="2463800" cy="488157"/>
            </a:xfrm>
            <a:prstGeom prst="rect">
              <a:avLst/>
            </a:prstGeom>
          </p:spPr>
        </p:pic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51BAC5BD-2B9C-7708-BC7F-472A7F7DE4F4}"/>
                </a:ext>
              </a:extLst>
            </p:cNvPr>
            <p:cNvSpPr/>
            <p:nvPr/>
          </p:nvSpPr>
          <p:spPr>
            <a:xfrm>
              <a:off x="2783233" y="1483433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have Direita 51">
              <a:extLst>
                <a:ext uri="{FF2B5EF4-FFF2-40B4-BE49-F238E27FC236}">
                  <a16:creationId xmlns:a16="http://schemas.microsoft.com/office/drawing/2014/main" id="{E1C47834-9F39-94D8-DDC7-E8F80749DB1A}"/>
                </a:ext>
              </a:extLst>
            </p:cNvPr>
            <p:cNvSpPr/>
            <p:nvPr/>
          </p:nvSpPr>
          <p:spPr>
            <a:xfrm>
              <a:off x="2783233" y="2471723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8790D598-F58E-EB46-CD9C-354D0A1EA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5" t="4656" r="17660"/>
            <a:stretch/>
          </p:blipFill>
          <p:spPr>
            <a:xfrm>
              <a:off x="4560506" y="2607093"/>
              <a:ext cx="477492" cy="717550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E9E3F6AA-41E7-665B-2036-BBBA73093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14" t="1250" r="24456" b="62707"/>
            <a:stretch/>
          </p:blipFill>
          <p:spPr>
            <a:xfrm>
              <a:off x="5391833" y="2573733"/>
              <a:ext cx="477493" cy="724644"/>
            </a:xfrm>
            <a:prstGeom prst="rect">
              <a:avLst/>
            </a:prstGeom>
          </p:spPr>
        </p:pic>
        <p:grpSp>
          <p:nvGrpSpPr>
            <p:cNvPr id="1025" name="Agrupar 1024">
              <a:extLst>
                <a:ext uri="{FF2B5EF4-FFF2-40B4-BE49-F238E27FC236}">
                  <a16:creationId xmlns:a16="http://schemas.microsoft.com/office/drawing/2014/main" id="{9E20F078-943C-C1D9-25AE-EF7ED6CFFB23}"/>
                </a:ext>
              </a:extLst>
            </p:cNvPr>
            <p:cNvGrpSpPr/>
            <p:nvPr/>
          </p:nvGrpSpPr>
          <p:grpSpPr>
            <a:xfrm>
              <a:off x="6063705" y="2411186"/>
              <a:ext cx="1119058" cy="786092"/>
              <a:chOff x="7494758" y="3967455"/>
              <a:chExt cx="1655780" cy="1061745"/>
            </a:xfrm>
          </p:grpSpPr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A1D796E8-BCBF-F385-467F-3CA836AB4B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9" t="37767" r="24456" b="25990"/>
              <a:stretch/>
            </p:blipFill>
            <p:spPr>
              <a:xfrm>
                <a:off x="7496175" y="4300538"/>
                <a:ext cx="1654363" cy="728662"/>
              </a:xfrm>
              <a:prstGeom prst="rect">
                <a:avLst/>
              </a:prstGeom>
            </p:spPr>
          </p:pic>
          <p:pic>
            <p:nvPicPr>
              <p:cNvPr id="63" name="Imagem 62">
                <a:extLst>
                  <a:ext uri="{FF2B5EF4-FFF2-40B4-BE49-F238E27FC236}">
                    <a16:creationId xmlns:a16="http://schemas.microsoft.com/office/drawing/2014/main" id="{9A38561E-7FF9-FFAA-9FBC-1D400660E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747172" y="3967455"/>
                <a:ext cx="485774" cy="551306"/>
              </a:xfrm>
              <a:prstGeom prst="rect">
                <a:avLst/>
              </a:prstGeom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CE741F57-4180-A952-12CB-E1F0995176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494758" y="3974228"/>
                <a:ext cx="485774" cy="551306"/>
              </a:xfrm>
              <a:prstGeom prst="rect">
                <a:avLst/>
              </a:prstGeom>
            </p:spPr>
          </p:pic>
        </p:grpSp>
        <p:pic>
          <p:nvPicPr>
            <p:cNvPr id="1034" name="Imagem 1033">
              <a:extLst>
                <a:ext uri="{FF2B5EF4-FFF2-40B4-BE49-F238E27FC236}">
                  <a16:creationId xmlns:a16="http://schemas.microsoft.com/office/drawing/2014/main" id="{EA6D4C88-B4BE-23EB-A902-A5A581A53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18226" r="61041" b="52395"/>
            <a:stretch/>
          </p:blipFill>
          <p:spPr>
            <a:xfrm>
              <a:off x="3322509" y="2501303"/>
              <a:ext cx="755887" cy="763194"/>
            </a:xfrm>
            <a:prstGeom prst="rect">
              <a:avLst/>
            </a:prstGeom>
          </p:spPr>
        </p:pic>
        <p:sp>
          <p:nvSpPr>
            <p:cNvPr id="1038" name="Sinal de Adição 1037">
              <a:extLst>
                <a:ext uri="{FF2B5EF4-FFF2-40B4-BE49-F238E27FC236}">
                  <a16:creationId xmlns:a16="http://schemas.microsoft.com/office/drawing/2014/main" id="{8C915C0E-21B6-0562-345C-0FE455A61F1F}"/>
                </a:ext>
              </a:extLst>
            </p:cNvPr>
            <p:cNvSpPr/>
            <p:nvPr/>
          </p:nvSpPr>
          <p:spPr>
            <a:xfrm>
              <a:off x="4078396" y="4022704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9" name="Chave Direita 1038">
              <a:extLst>
                <a:ext uri="{FF2B5EF4-FFF2-40B4-BE49-F238E27FC236}">
                  <a16:creationId xmlns:a16="http://schemas.microsoft.com/office/drawing/2014/main" id="{D3EA2E2E-D191-A9C6-FCB5-1FAB5097F247}"/>
                </a:ext>
              </a:extLst>
            </p:cNvPr>
            <p:cNvSpPr/>
            <p:nvPr/>
          </p:nvSpPr>
          <p:spPr>
            <a:xfrm>
              <a:off x="2802858" y="3515432"/>
              <a:ext cx="148004" cy="130694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0" name="Sinal de Adição 1039">
              <a:extLst>
                <a:ext uri="{FF2B5EF4-FFF2-40B4-BE49-F238E27FC236}">
                  <a16:creationId xmlns:a16="http://schemas.microsoft.com/office/drawing/2014/main" id="{284BD13B-92C1-5962-7859-074370731F24}"/>
                </a:ext>
              </a:extLst>
            </p:cNvPr>
            <p:cNvSpPr/>
            <p:nvPr/>
          </p:nvSpPr>
          <p:spPr>
            <a:xfrm>
              <a:off x="5022055" y="4022704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Sinal de Adição 1040">
              <a:extLst>
                <a:ext uri="{FF2B5EF4-FFF2-40B4-BE49-F238E27FC236}">
                  <a16:creationId xmlns:a16="http://schemas.microsoft.com/office/drawing/2014/main" id="{F0EBEC0D-599F-0526-2180-502B14EB62C0}"/>
                </a:ext>
              </a:extLst>
            </p:cNvPr>
            <p:cNvSpPr/>
            <p:nvPr/>
          </p:nvSpPr>
          <p:spPr>
            <a:xfrm>
              <a:off x="6012711" y="4028240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2" name="Imagem 1041">
              <a:extLst>
                <a:ext uri="{FF2B5EF4-FFF2-40B4-BE49-F238E27FC236}">
                  <a16:creationId xmlns:a16="http://schemas.microsoft.com/office/drawing/2014/main" id="{60F5FD88-A600-7767-36BC-F9157D92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5" t="4656" r="17660"/>
            <a:stretch/>
          </p:blipFill>
          <p:spPr>
            <a:xfrm>
              <a:off x="4544563" y="3878422"/>
              <a:ext cx="477492" cy="717550"/>
            </a:xfrm>
            <a:prstGeom prst="rect">
              <a:avLst/>
            </a:prstGeom>
          </p:spPr>
        </p:pic>
        <p:pic>
          <p:nvPicPr>
            <p:cNvPr id="1043" name="Imagem 1042">
              <a:extLst>
                <a:ext uri="{FF2B5EF4-FFF2-40B4-BE49-F238E27FC236}">
                  <a16:creationId xmlns:a16="http://schemas.microsoft.com/office/drawing/2014/main" id="{73F73987-9D45-A1FB-1C35-4412DD14E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14" t="1250" r="24456" b="62707"/>
            <a:stretch/>
          </p:blipFill>
          <p:spPr>
            <a:xfrm>
              <a:off x="5375890" y="3845062"/>
              <a:ext cx="477493" cy="724644"/>
            </a:xfrm>
            <a:prstGeom prst="rect">
              <a:avLst/>
            </a:prstGeom>
          </p:spPr>
        </p:pic>
        <p:pic>
          <p:nvPicPr>
            <p:cNvPr id="1044" name="Imagem 1043">
              <a:extLst>
                <a:ext uri="{FF2B5EF4-FFF2-40B4-BE49-F238E27FC236}">
                  <a16:creationId xmlns:a16="http://schemas.microsoft.com/office/drawing/2014/main" id="{FC73AE49-6300-72A2-31F2-D110A9F59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18226" r="61041" b="52395"/>
            <a:stretch/>
          </p:blipFill>
          <p:spPr>
            <a:xfrm>
              <a:off x="3306566" y="3772632"/>
              <a:ext cx="755887" cy="763194"/>
            </a:xfrm>
            <a:prstGeom prst="rect">
              <a:avLst/>
            </a:prstGeom>
          </p:spPr>
        </p:pic>
        <p:grpSp>
          <p:nvGrpSpPr>
            <p:cNvPr id="1045" name="Agrupar 1044">
              <a:extLst>
                <a:ext uri="{FF2B5EF4-FFF2-40B4-BE49-F238E27FC236}">
                  <a16:creationId xmlns:a16="http://schemas.microsoft.com/office/drawing/2014/main" id="{B0652097-AD8B-8079-4F32-29FABBDD5280}"/>
                </a:ext>
              </a:extLst>
            </p:cNvPr>
            <p:cNvGrpSpPr/>
            <p:nvPr/>
          </p:nvGrpSpPr>
          <p:grpSpPr>
            <a:xfrm>
              <a:off x="6325132" y="3653261"/>
              <a:ext cx="1119058" cy="786092"/>
              <a:chOff x="7494758" y="3967455"/>
              <a:chExt cx="1655780" cy="1061745"/>
            </a:xfrm>
          </p:grpSpPr>
          <p:pic>
            <p:nvPicPr>
              <p:cNvPr id="1046" name="Imagem 1045">
                <a:extLst>
                  <a:ext uri="{FF2B5EF4-FFF2-40B4-BE49-F238E27FC236}">
                    <a16:creationId xmlns:a16="http://schemas.microsoft.com/office/drawing/2014/main" id="{82C19FDB-3451-697C-6267-7D2C655020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9" t="37767" r="24456" b="25990"/>
              <a:stretch/>
            </p:blipFill>
            <p:spPr>
              <a:xfrm>
                <a:off x="7496175" y="4300538"/>
                <a:ext cx="1654363" cy="728662"/>
              </a:xfrm>
              <a:prstGeom prst="rect">
                <a:avLst/>
              </a:prstGeom>
            </p:spPr>
          </p:pic>
          <p:pic>
            <p:nvPicPr>
              <p:cNvPr id="1047" name="Imagem 1046">
                <a:extLst>
                  <a:ext uri="{FF2B5EF4-FFF2-40B4-BE49-F238E27FC236}">
                    <a16:creationId xmlns:a16="http://schemas.microsoft.com/office/drawing/2014/main" id="{7709C969-42F3-8E86-4720-844B4B292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747172" y="3967455"/>
                <a:ext cx="485774" cy="551306"/>
              </a:xfrm>
              <a:prstGeom prst="rect">
                <a:avLst/>
              </a:prstGeom>
            </p:spPr>
          </p:pic>
          <p:pic>
            <p:nvPicPr>
              <p:cNvPr id="1048" name="Imagem 1047">
                <a:extLst>
                  <a:ext uri="{FF2B5EF4-FFF2-40B4-BE49-F238E27FC236}">
                    <a16:creationId xmlns:a16="http://schemas.microsoft.com/office/drawing/2014/main" id="{A030C843-E50E-163D-616A-74FB9629D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494758" y="3974228"/>
                <a:ext cx="485774" cy="551306"/>
              </a:xfrm>
              <a:prstGeom prst="rect">
                <a:avLst/>
              </a:prstGeom>
            </p:spPr>
          </p:pic>
        </p:grpSp>
        <p:sp>
          <p:nvSpPr>
            <p:cNvPr id="1049" name="Seta: para Baixo 1048">
              <a:extLst>
                <a:ext uri="{FF2B5EF4-FFF2-40B4-BE49-F238E27FC236}">
                  <a16:creationId xmlns:a16="http://schemas.microsoft.com/office/drawing/2014/main" id="{A431296F-0560-14A7-37CB-60468D562B1B}"/>
                </a:ext>
              </a:extLst>
            </p:cNvPr>
            <p:cNvSpPr/>
            <p:nvPr/>
          </p:nvSpPr>
          <p:spPr>
            <a:xfrm>
              <a:off x="4893679" y="4758405"/>
              <a:ext cx="794922" cy="35798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6481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642B983-E6B7-C3C5-1142-532F9B3A21A6}"/>
              </a:ext>
            </a:extLst>
          </p:cNvPr>
          <p:cNvGrpSpPr/>
          <p:nvPr/>
        </p:nvGrpSpPr>
        <p:grpSpPr>
          <a:xfrm>
            <a:off x="26815" y="-58174"/>
            <a:ext cx="10750882" cy="6904297"/>
            <a:chOff x="26815" y="-58174"/>
            <a:chExt cx="10750882" cy="6904297"/>
          </a:xfrm>
        </p:grpSpPr>
        <p:grpSp>
          <p:nvGrpSpPr>
            <p:cNvPr id="1026" name="Agrupar 1025">
              <a:extLst>
                <a:ext uri="{FF2B5EF4-FFF2-40B4-BE49-F238E27FC236}">
                  <a16:creationId xmlns:a16="http://schemas.microsoft.com/office/drawing/2014/main" id="{285DFC92-2D7B-5FF1-B701-D215AE2911F3}"/>
                </a:ext>
              </a:extLst>
            </p:cNvPr>
            <p:cNvGrpSpPr/>
            <p:nvPr/>
          </p:nvGrpSpPr>
          <p:grpSpPr>
            <a:xfrm>
              <a:off x="26815" y="-58174"/>
              <a:ext cx="10750882" cy="6904297"/>
              <a:chOff x="26815" y="-58174"/>
              <a:chExt cx="10750882" cy="6904297"/>
            </a:xfrm>
          </p:grpSpPr>
          <p:sp>
            <p:nvSpPr>
              <p:cNvPr id="6" name="Seta: para Baixo 5">
                <a:extLst>
                  <a:ext uri="{FF2B5EF4-FFF2-40B4-BE49-F238E27FC236}">
                    <a16:creationId xmlns:a16="http://schemas.microsoft.com/office/drawing/2014/main" id="{1F6D7681-307D-7125-8AA2-B3D494B82747}"/>
                  </a:ext>
                </a:extLst>
              </p:cNvPr>
              <p:cNvSpPr/>
              <p:nvPr/>
            </p:nvSpPr>
            <p:spPr>
              <a:xfrm>
                <a:off x="1298402" y="5038274"/>
                <a:ext cx="200026" cy="16574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029EC4A-827A-3839-41C5-443986AC9113}"/>
                  </a:ext>
                </a:extLst>
              </p:cNvPr>
              <p:cNvSpPr/>
              <p:nvPr/>
            </p:nvSpPr>
            <p:spPr>
              <a:xfrm>
                <a:off x="728779" y="674097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39B89A7-A08B-1E47-17EA-B6394412C3CA}"/>
                  </a:ext>
                </a:extLst>
              </p:cNvPr>
              <p:cNvSpPr/>
              <p:nvPr/>
            </p:nvSpPr>
            <p:spPr>
              <a:xfrm>
                <a:off x="728779" y="1186715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3323CF7-0203-C18B-E1B8-8BE0983BFE0C}"/>
                  </a:ext>
                </a:extLst>
              </p:cNvPr>
              <p:cNvSpPr/>
              <p:nvPr/>
            </p:nvSpPr>
            <p:spPr>
              <a:xfrm>
                <a:off x="728779" y="169933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78A0A05-007B-D08D-ED10-D3D00175EF2C}"/>
                  </a:ext>
                </a:extLst>
              </p:cNvPr>
              <p:cNvSpPr/>
              <p:nvPr/>
            </p:nvSpPr>
            <p:spPr>
              <a:xfrm>
                <a:off x="728779" y="2193478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9A99E68-799F-C16B-30E0-C3986E9CF2AB}"/>
                  </a:ext>
                </a:extLst>
              </p:cNvPr>
              <p:cNvSpPr/>
              <p:nvPr/>
            </p:nvSpPr>
            <p:spPr>
              <a:xfrm>
                <a:off x="728779" y="268762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5609D4E8-F1E6-FA81-86A5-BA1F95A8D611}"/>
                  </a:ext>
                </a:extLst>
              </p:cNvPr>
              <p:cNvSpPr/>
              <p:nvPr/>
            </p:nvSpPr>
            <p:spPr>
              <a:xfrm>
                <a:off x="728779" y="3181768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AACAA598-CF4E-B658-E15E-B217D7CF1AD4}"/>
                  </a:ext>
                </a:extLst>
              </p:cNvPr>
              <p:cNvSpPr/>
              <p:nvPr/>
            </p:nvSpPr>
            <p:spPr>
              <a:xfrm>
                <a:off x="728779" y="368977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ABC406B-B102-FB4F-817C-E5F32B8EB558}"/>
                  </a:ext>
                </a:extLst>
              </p:cNvPr>
              <p:cNvSpPr/>
              <p:nvPr/>
            </p:nvSpPr>
            <p:spPr>
              <a:xfrm>
                <a:off x="728779" y="4197769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2840DC0-33A1-B83E-61C1-88EECCFD0031}"/>
                  </a:ext>
                </a:extLst>
              </p:cNvPr>
              <p:cNvSpPr/>
              <p:nvPr/>
            </p:nvSpPr>
            <p:spPr>
              <a:xfrm>
                <a:off x="728779" y="4705765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C89C77C6-7F38-28F9-1602-F09B8B7DD745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1398415" y="1006606"/>
                <a:ext cx="0" cy="180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58F77DB2-7798-8291-A6BA-A6FC1863313E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1398415" y="1519224"/>
                <a:ext cx="0" cy="180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B0BD958A-B837-8581-3B56-7ED7403F19B0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1398415" y="2031842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7A6BA8B2-9384-73C8-E528-07EF481F359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1398415" y="2525987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A25B384B-199C-47F5-30D6-94E0EDB19E20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1398415" y="3020132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4EA29D5E-E3C1-CDDF-6ADD-DAFD3FE0BFB2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1398415" y="3514277"/>
                <a:ext cx="0" cy="1754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DB5520F9-E488-EB17-2AC4-A0765163E0A7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398415" y="4022282"/>
                <a:ext cx="0" cy="175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C2C3AADE-69B7-74B4-BED2-F75B338AF70E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1398415" y="4530278"/>
                <a:ext cx="0" cy="175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D4D923E0-5624-5AEC-D223-E4F4D9B2CAA4}"/>
                  </a:ext>
                </a:extLst>
              </p:cNvPr>
              <p:cNvSpPr/>
              <p:nvPr/>
            </p:nvSpPr>
            <p:spPr>
              <a:xfrm>
                <a:off x="1298402" y="508348"/>
                <a:ext cx="200026" cy="16574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812690A-3E4D-E967-FCF5-674828E7CD83}"/>
                  </a:ext>
                </a:extLst>
              </p:cNvPr>
              <p:cNvSpPr txBox="1"/>
              <p:nvPr/>
            </p:nvSpPr>
            <p:spPr>
              <a:xfrm>
                <a:off x="728779" y="230727"/>
                <a:ext cx="1339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Entrada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83F178-D974-B4CC-10E2-E12C651D7276}"/>
                  </a:ext>
                </a:extLst>
              </p:cNvPr>
              <p:cNvSpPr txBox="1"/>
              <p:nvPr/>
            </p:nvSpPr>
            <p:spPr>
              <a:xfrm>
                <a:off x="728779" y="5204023"/>
                <a:ext cx="1339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Saída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2C87538-12FE-41A7-E847-AB7DCC24D8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469" b="36752"/>
              <a:stretch/>
            </p:blipFill>
            <p:spPr>
              <a:xfrm>
                <a:off x="2402405" y="899016"/>
                <a:ext cx="4351151" cy="395287"/>
              </a:xfrm>
              <a:prstGeom prst="rect">
                <a:avLst/>
              </a:prstGeom>
            </p:spPr>
          </p:pic>
          <p:sp>
            <p:nvSpPr>
              <p:cNvPr id="42" name="Chave Direita 41">
                <a:extLst>
                  <a:ext uri="{FF2B5EF4-FFF2-40B4-BE49-F238E27FC236}">
                    <a16:creationId xmlns:a16="http://schemas.microsoft.com/office/drawing/2014/main" id="{D60EBABD-FCE3-C532-1333-5365B1BCEC97}"/>
                  </a:ext>
                </a:extLst>
              </p:cNvPr>
              <p:cNvSpPr/>
              <p:nvPr/>
            </p:nvSpPr>
            <p:spPr>
              <a:xfrm>
                <a:off x="2151408" y="659506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2EFFFF70-6281-9288-6F4C-DD7CDF8BC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09" t="18507" r="21367" b="68182"/>
              <a:stretch/>
            </p:blipFill>
            <p:spPr>
              <a:xfrm>
                <a:off x="3346080" y="1868581"/>
                <a:ext cx="2463800" cy="488157"/>
              </a:xfrm>
              <a:prstGeom prst="rect">
                <a:avLst/>
              </a:prstGeom>
            </p:spPr>
          </p:pic>
          <p:sp>
            <p:nvSpPr>
              <p:cNvPr id="44" name="Chave Direita 43">
                <a:extLst>
                  <a:ext uri="{FF2B5EF4-FFF2-40B4-BE49-F238E27FC236}">
                    <a16:creationId xmlns:a16="http://schemas.microsoft.com/office/drawing/2014/main" id="{51BAC5BD-2B9C-7708-BC7F-472A7F7DE4F4}"/>
                  </a:ext>
                </a:extLst>
              </p:cNvPr>
              <p:cNvSpPr/>
              <p:nvPr/>
            </p:nvSpPr>
            <p:spPr>
              <a:xfrm>
                <a:off x="2151408" y="1699333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Chave Direita 51">
                <a:extLst>
                  <a:ext uri="{FF2B5EF4-FFF2-40B4-BE49-F238E27FC236}">
                    <a16:creationId xmlns:a16="http://schemas.microsoft.com/office/drawing/2014/main" id="{E1C47834-9F39-94D8-DDC7-E8F80749DB1A}"/>
                  </a:ext>
                </a:extLst>
              </p:cNvPr>
              <p:cNvSpPr/>
              <p:nvPr/>
            </p:nvSpPr>
            <p:spPr>
              <a:xfrm>
                <a:off x="2151408" y="2687623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8790D598-F58E-EB46-CD9C-354D0A1EA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45" t="4656" r="17660"/>
              <a:stretch/>
            </p:blipFill>
            <p:spPr>
              <a:xfrm>
                <a:off x="3928681" y="2822993"/>
                <a:ext cx="477492" cy="717550"/>
              </a:xfrm>
              <a:prstGeom prst="rect">
                <a:avLst/>
              </a:prstGeom>
            </p:spPr>
          </p:pic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9E3F6AA-41E7-665B-2036-BBBA73093B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14" t="1250" r="24456" b="62707"/>
              <a:stretch/>
            </p:blipFill>
            <p:spPr>
              <a:xfrm>
                <a:off x="4760008" y="2789633"/>
                <a:ext cx="477493" cy="724644"/>
              </a:xfrm>
              <a:prstGeom prst="rect">
                <a:avLst/>
              </a:prstGeom>
            </p:spPr>
          </p:pic>
          <p:grpSp>
            <p:nvGrpSpPr>
              <p:cNvPr id="1025" name="Agrupar 1024">
                <a:extLst>
                  <a:ext uri="{FF2B5EF4-FFF2-40B4-BE49-F238E27FC236}">
                    <a16:creationId xmlns:a16="http://schemas.microsoft.com/office/drawing/2014/main" id="{9E20F078-943C-C1D9-25AE-EF7ED6CFFB23}"/>
                  </a:ext>
                </a:extLst>
              </p:cNvPr>
              <p:cNvGrpSpPr/>
              <p:nvPr/>
            </p:nvGrpSpPr>
            <p:grpSpPr>
              <a:xfrm>
                <a:off x="5431880" y="2627086"/>
                <a:ext cx="1119058" cy="786092"/>
                <a:chOff x="7494758" y="3967455"/>
                <a:chExt cx="1655780" cy="1061745"/>
              </a:xfrm>
            </p:grpSpPr>
            <p:pic>
              <p:nvPicPr>
                <p:cNvPr id="62" name="Imagem 61">
                  <a:extLst>
                    <a:ext uri="{FF2B5EF4-FFF2-40B4-BE49-F238E27FC236}">
                      <a16:creationId xmlns:a16="http://schemas.microsoft.com/office/drawing/2014/main" id="{A1D796E8-BCBF-F385-467F-3CA836AB4B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89" t="37767" r="24456" b="25990"/>
                <a:stretch/>
              </p:blipFill>
              <p:spPr>
                <a:xfrm>
                  <a:off x="7496175" y="4300538"/>
                  <a:ext cx="1654363" cy="728662"/>
                </a:xfrm>
                <a:prstGeom prst="rect">
                  <a:avLst/>
                </a:prstGeom>
              </p:spPr>
            </p:pic>
            <p:pic>
              <p:nvPicPr>
                <p:cNvPr id="63" name="Imagem 62">
                  <a:extLst>
                    <a:ext uri="{FF2B5EF4-FFF2-40B4-BE49-F238E27FC236}">
                      <a16:creationId xmlns:a16="http://schemas.microsoft.com/office/drawing/2014/main" id="{9A38561E-7FF9-FFAA-9FBC-1D400660E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27" t="8135" r="42723" b="64443"/>
                <a:stretch/>
              </p:blipFill>
              <p:spPr>
                <a:xfrm>
                  <a:off x="7747172" y="3967455"/>
                  <a:ext cx="485774" cy="551306"/>
                </a:xfrm>
                <a:prstGeom prst="rect">
                  <a:avLst/>
                </a:prstGeom>
              </p:spPr>
            </p:pic>
            <p:pic>
              <p:nvPicPr>
                <p:cNvPr id="1024" name="Imagem 1023">
                  <a:extLst>
                    <a:ext uri="{FF2B5EF4-FFF2-40B4-BE49-F238E27FC236}">
                      <a16:creationId xmlns:a16="http://schemas.microsoft.com/office/drawing/2014/main" id="{CE741F57-4180-A952-12CB-E1F099517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27" t="8135" r="42723" b="64443"/>
                <a:stretch/>
              </p:blipFill>
              <p:spPr>
                <a:xfrm>
                  <a:off x="7494758" y="3974228"/>
                  <a:ext cx="485774" cy="551306"/>
                </a:xfrm>
                <a:prstGeom prst="rect">
                  <a:avLst/>
                </a:prstGeom>
              </p:spPr>
            </p:pic>
          </p:grpSp>
          <p:pic>
            <p:nvPicPr>
              <p:cNvPr id="1034" name="Imagem 1033">
                <a:extLst>
                  <a:ext uri="{FF2B5EF4-FFF2-40B4-BE49-F238E27FC236}">
                    <a16:creationId xmlns:a16="http://schemas.microsoft.com/office/drawing/2014/main" id="{EA6D4C88-B4BE-23EB-A902-A5A581A53F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22" t="18226" r="61041" b="52395"/>
              <a:stretch/>
            </p:blipFill>
            <p:spPr>
              <a:xfrm>
                <a:off x="2690684" y="2717203"/>
                <a:ext cx="755887" cy="763194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729E7FE2-024F-B354-9281-B9B78DB367A3}"/>
                  </a:ext>
                </a:extLst>
              </p:cNvPr>
              <p:cNvGrpSpPr/>
              <p:nvPr/>
            </p:nvGrpSpPr>
            <p:grpSpPr>
              <a:xfrm>
                <a:off x="8087082" y="230726"/>
                <a:ext cx="1339272" cy="5281073"/>
                <a:chOff x="7614007" y="14826"/>
                <a:chExt cx="1339272" cy="5281073"/>
              </a:xfrm>
            </p:grpSpPr>
            <p:sp>
              <p:nvSpPr>
                <p:cNvPr id="2" name="Seta: para Baixo 1">
                  <a:extLst>
                    <a:ext uri="{FF2B5EF4-FFF2-40B4-BE49-F238E27FC236}">
                      <a16:creationId xmlns:a16="http://schemas.microsoft.com/office/drawing/2014/main" id="{94DC5802-40FA-AF3C-9B1A-FCA83EB3C0AA}"/>
                    </a:ext>
                  </a:extLst>
                </p:cNvPr>
                <p:cNvSpPr/>
                <p:nvPr/>
              </p:nvSpPr>
              <p:spPr>
                <a:xfrm>
                  <a:off x="8183630" y="4822373"/>
                  <a:ext cx="200026" cy="165749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A566561-9EF9-B7B1-295C-385A5CCDD571}"/>
                    </a:ext>
                  </a:extLst>
                </p:cNvPr>
                <p:cNvSpPr/>
                <p:nvPr/>
              </p:nvSpPr>
              <p:spPr>
                <a:xfrm>
                  <a:off x="7614007" y="458196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B71A0791-04B5-A730-FC12-35819799B03A}"/>
                    </a:ext>
                  </a:extLst>
                </p:cNvPr>
                <p:cNvSpPr/>
                <p:nvPr/>
              </p:nvSpPr>
              <p:spPr>
                <a:xfrm>
                  <a:off x="7614007" y="970814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F1C8AD7E-FD85-F204-F428-E3A6C1BC18EF}"/>
                    </a:ext>
                  </a:extLst>
                </p:cNvPr>
                <p:cNvSpPr/>
                <p:nvPr/>
              </p:nvSpPr>
              <p:spPr>
                <a:xfrm>
                  <a:off x="7614007" y="148343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0803717-18FC-BC9F-6B84-52B73E585393}"/>
                    </a:ext>
                  </a:extLst>
                </p:cNvPr>
                <p:cNvSpPr/>
                <p:nvPr/>
              </p:nvSpPr>
              <p:spPr>
                <a:xfrm>
                  <a:off x="7614007" y="1977577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5A81132C-A152-E7D9-4D47-37E87DD7AEAF}"/>
                    </a:ext>
                  </a:extLst>
                </p:cNvPr>
                <p:cNvSpPr/>
                <p:nvPr/>
              </p:nvSpPr>
              <p:spPr>
                <a:xfrm>
                  <a:off x="7614007" y="247172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014FF861-F24E-CCB2-10D5-7996F813E004}"/>
                    </a:ext>
                  </a:extLst>
                </p:cNvPr>
                <p:cNvSpPr/>
                <p:nvPr/>
              </p:nvSpPr>
              <p:spPr>
                <a:xfrm>
                  <a:off x="7614007" y="2965867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D749A5D5-B0F0-DE42-06F7-CF39FB934544}"/>
                    </a:ext>
                  </a:extLst>
                </p:cNvPr>
                <p:cNvSpPr/>
                <p:nvPr/>
              </p:nvSpPr>
              <p:spPr>
                <a:xfrm>
                  <a:off x="7614007" y="347387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B38571A8-6F87-C538-0EEB-F407D46CCE2F}"/>
                    </a:ext>
                  </a:extLst>
                </p:cNvPr>
                <p:cNvSpPr/>
                <p:nvPr/>
              </p:nvSpPr>
              <p:spPr>
                <a:xfrm>
                  <a:off x="7614007" y="3981868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D88D5B1D-DD19-2867-7D61-98C5A9D1391A}"/>
                    </a:ext>
                  </a:extLst>
                </p:cNvPr>
                <p:cNvSpPr/>
                <p:nvPr/>
              </p:nvSpPr>
              <p:spPr>
                <a:xfrm>
                  <a:off x="7614007" y="4489864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A0FCFAF3-44E0-6055-0633-020920419BD9}"/>
                    </a:ext>
                  </a:extLst>
                </p:cNvPr>
                <p:cNvCxnSpPr>
                  <a:cxnSpLocks/>
                  <a:stCxn id="3" idx="2"/>
                  <a:endCxn id="4" idx="0"/>
                </p:cNvCxnSpPr>
                <p:nvPr/>
              </p:nvCxnSpPr>
              <p:spPr>
                <a:xfrm>
                  <a:off x="8283643" y="790705"/>
                  <a:ext cx="0" cy="180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de Seta Reta 33">
                  <a:extLst>
                    <a:ext uri="{FF2B5EF4-FFF2-40B4-BE49-F238E27FC236}">
                      <a16:creationId xmlns:a16="http://schemas.microsoft.com/office/drawing/2014/main" id="{10C18831-E5D7-3D61-B0B8-2F3E7B27F030}"/>
                    </a:ext>
                  </a:extLst>
                </p:cNvPr>
                <p:cNvCxnSpPr>
                  <a:cxnSpLocks/>
                  <a:stCxn id="4" idx="2"/>
                  <a:endCxn id="5" idx="0"/>
                </p:cNvCxnSpPr>
                <p:nvPr/>
              </p:nvCxnSpPr>
              <p:spPr>
                <a:xfrm>
                  <a:off x="8283643" y="1303323"/>
                  <a:ext cx="0" cy="180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de Seta Reta 34">
                  <a:extLst>
                    <a:ext uri="{FF2B5EF4-FFF2-40B4-BE49-F238E27FC236}">
                      <a16:creationId xmlns:a16="http://schemas.microsoft.com/office/drawing/2014/main" id="{B883B7AF-7699-144C-34D7-BEC53CEA7FC6}"/>
                    </a:ext>
                  </a:extLst>
                </p:cNvPr>
                <p:cNvCxnSpPr>
                  <a:cxnSpLocks/>
                  <a:stCxn id="5" idx="2"/>
                  <a:endCxn id="27" idx="0"/>
                </p:cNvCxnSpPr>
                <p:nvPr/>
              </p:nvCxnSpPr>
              <p:spPr>
                <a:xfrm>
                  <a:off x="8283643" y="1815941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A3ADA32A-C3C1-7FBC-5DEF-6712CF18538E}"/>
                    </a:ext>
                  </a:extLst>
                </p:cNvPr>
                <p:cNvCxnSpPr>
                  <a:cxnSpLocks/>
                  <a:stCxn id="27" idx="2"/>
                  <a:endCxn id="28" idx="0"/>
                </p:cNvCxnSpPr>
                <p:nvPr/>
              </p:nvCxnSpPr>
              <p:spPr>
                <a:xfrm>
                  <a:off x="8283643" y="2310086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95B8D73B-BDDF-692E-E391-00808E9484C1}"/>
                    </a:ext>
                  </a:extLst>
                </p:cNvPr>
                <p:cNvCxnSpPr>
                  <a:cxnSpLocks/>
                  <a:stCxn id="28" idx="2"/>
                  <a:endCxn id="29" idx="0"/>
                </p:cNvCxnSpPr>
                <p:nvPr/>
              </p:nvCxnSpPr>
              <p:spPr>
                <a:xfrm>
                  <a:off x="8283643" y="2804231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BCADB39B-4274-C2B4-5C99-F96D2DB3F3BD}"/>
                    </a:ext>
                  </a:extLst>
                </p:cNvPr>
                <p:cNvCxnSpPr>
                  <a:cxnSpLocks/>
                  <a:stCxn id="29" idx="2"/>
                  <a:endCxn id="30" idx="0"/>
                </p:cNvCxnSpPr>
                <p:nvPr/>
              </p:nvCxnSpPr>
              <p:spPr>
                <a:xfrm>
                  <a:off x="8283643" y="3298376"/>
                  <a:ext cx="0" cy="1754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de Seta Reta 38">
                  <a:extLst>
                    <a:ext uri="{FF2B5EF4-FFF2-40B4-BE49-F238E27FC236}">
                      <a16:creationId xmlns:a16="http://schemas.microsoft.com/office/drawing/2014/main" id="{047F0A1E-0DCE-457A-C847-643F1C4E1989}"/>
                    </a:ext>
                  </a:extLst>
                </p:cNvPr>
                <p:cNvCxnSpPr>
                  <a:cxnSpLocks/>
                  <a:stCxn id="30" idx="2"/>
                  <a:endCxn id="31" idx="0"/>
                </p:cNvCxnSpPr>
                <p:nvPr/>
              </p:nvCxnSpPr>
              <p:spPr>
                <a:xfrm>
                  <a:off x="8283643" y="3806381"/>
                  <a:ext cx="0" cy="1754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AFAAC785-EF29-C9CF-C394-7F7A7A13ECFE}"/>
                    </a:ext>
                  </a:extLst>
                </p:cNvPr>
                <p:cNvCxnSpPr>
                  <a:cxnSpLocks/>
                  <a:stCxn id="31" idx="2"/>
                  <a:endCxn id="32" idx="0"/>
                </p:cNvCxnSpPr>
                <p:nvPr/>
              </p:nvCxnSpPr>
              <p:spPr>
                <a:xfrm>
                  <a:off x="8283643" y="4314377"/>
                  <a:ext cx="0" cy="1754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Seta: para Baixo 44">
                  <a:extLst>
                    <a:ext uri="{FF2B5EF4-FFF2-40B4-BE49-F238E27FC236}">
                      <a16:creationId xmlns:a16="http://schemas.microsoft.com/office/drawing/2014/main" id="{212232F9-E4B7-DF03-4D86-0DDA70B0C93F}"/>
                    </a:ext>
                  </a:extLst>
                </p:cNvPr>
                <p:cNvSpPr/>
                <p:nvPr/>
              </p:nvSpPr>
              <p:spPr>
                <a:xfrm>
                  <a:off x="8183630" y="292447"/>
                  <a:ext cx="200026" cy="165749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BDA5595B-E2FB-E052-7EFC-02FBCFC8AF45}"/>
                    </a:ext>
                  </a:extLst>
                </p:cNvPr>
                <p:cNvSpPr txBox="1"/>
                <p:nvPr/>
              </p:nvSpPr>
              <p:spPr>
                <a:xfrm>
                  <a:off x="7614007" y="14826"/>
                  <a:ext cx="1339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/>
                    <a:t>Entrada</a:t>
                  </a:r>
                </a:p>
              </p:txBody>
            </p:sp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CF505342-07C7-B3DB-1C7B-5695E84AFD7A}"/>
                    </a:ext>
                  </a:extLst>
                </p:cNvPr>
                <p:cNvSpPr txBox="1"/>
                <p:nvPr/>
              </p:nvSpPr>
              <p:spPr>
                <a:xfrm>
                  <a:off x="7614007" y="4988122"/>
                  <a:ext cx="1339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/>
                    <a:t>Saída</a:t>
                  </a:r>
                </a:p>
              </p:txBody>
            </p:sp>
          </p:grpSp>
          <p:pic>
            <p:nvPicPr>
              <p:cNvPr id="3074" name="Picture 2" descr="How to Draw a Tiger | Envato Tuts+">
                <a:extLst>
                  <a:ext uri="{FF2B5EF4-FFF2-40B4-BE49-F238E27FC236}">
                    <a16:creationId xmlns:a16="http://schemas.microsoft.com/office/drawing/2014/main" id="{7CF47C5F-C4CA-97D4-90FC-8C8439E68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1" t="9119" r="16270" b="6974"/>
              <a:stretch/>
            </p:blipFill>
            <p:spPr bwMode="auto">
              <a:xfrm>
                <a:off x="8016150" y="5590468"/>
                <a:ext cx="1681162" cy="1255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7C14DB2-8E9D-2894-18AE-62C63368C633}"/>
                  </a:ext>
                </a:extLst>
              </p:cNvPr>
              <p:cNvSpPr txBox="1"/>
              <p:nvPr/>
            </p:nvSpPr>
            <p:spPr>
              <a:xfrm>
                <a:off x="6693619" y="2310483"/>
                <a:ext cx="1339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Cópia dos pesos (</a:t>
                </a:r>
                <a:r>
                  <a:rPr lang="pt-BR" sz="1200" dirty="0" err="1"/>
                  <a:t>i.e</a:t>
                </a:r>
                <a:r>
                  <a:rPr lang="pt-BR" sz="1200" dirty="0"/>
                  <a:t>, transferência do aprendizado)</a:t>
                </a:r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3713AE8B-B50B-4F8D-8A2B-30D6E78790B3}"/>
                  </a:ext>
                </a:extLst>
              </p:cNvPr>
              <p:cNvSpPr/>
              <p:nvPr/>
            </p:nvSpPr>
            <p:spPr>
              <a:xfrm>
                <a:off x="6855248" y="1897156"/>
                <a:ext cx="929019" cy="41332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EAFFF8C2-DF46-75B8-6823-778E324F1C43}"/>
                  </a:ext>
                </a:extLst>
              </p:cNvPr>
              <p:cNvSpPr/>
              <p:nvPr/>
            </p:nvSpPr>
            <p:spPr>
              <a:xfrm>
                <a:off x="8009634" y="563550"/>
                <a:ext cx="1470025" cy="29948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53" name="Picture 4" descr="Open and closed padlock vector 9652847 Vector Art at Vecteezy">
                <a:extLst>
                  <a:ext uri="{FF2B5EF4-FFF2-40B4-BE49-F238E27FC236}">
                    <a16:creationId xmlns:a16="http://schemas.microsoft.com/office/drawing/2014/main" id="{8B870143-5E6B-F461-1194-3B1EB51D0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24" t="22509" r="54037" b="21178"/>
              <a:stretch/>
            </p:blipFill>
            <p:spPr bwMode="auto">
              <a:xfrm>
                <a:off x="9752557" y="1448296"/>
                <a:ext cx="541483" cy="78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7E070AF-EC79-0C5D-D750-0878E3542B9A}"/>
                  </a:ext>
                </a:extLst>
              </p:cNvPr>
              <p:cNvSpPr txBox="1"/>
              <p:nvPr/>
            </p:nvSpPr>
            <p:spPr>
              <a:xfrm>
                <a:off x="9559027" y="2306450"/>
                <a:ext cx="9716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Pesos congelados</a:t>
                </a:r>
              </a:p>
            </p:txBody>
          </p:sp>
          <p:pic>
            <p:nvPicPr>
              <p:cNvPr id="55" name="Picture 4" descr="Open and closed padlock vector 9652847 Vector Art at Vecteezy">
                <a:extLst>
                  <a:ext uri="{FF2B5EF4-FFF2-40B4-BE49-F238E27FC236}">
                    <a16:creationId xmlns:a16="http://schemas.microsoft.com/office/drawing/2014/main" id="{BBFE67AE-4202-613D-ACD5-DFABFB90F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53" t="22509" r="13350" b="21178"/>
              <a:stretch/>
            </p:blipFill>
            <p:spPr bwMode="auto">
              <a:xfrm>
                <a:off x="9785127" y="3689772"/>
                <a:ext cx="552451" cy="78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92657F67-93E8-812B-A7AC-554A54607E1B}"/>
                  </a:ext>
                </a:extLst>
              </p:cNvPr>
              <p:cNvSpPr txBox="1"/>
              <p:nvPr/>
            </p:nvSpPr>
            <p:spPr>
              <a:xfrm>
                <a:off x="9438425" y="4445571"/>
                <a:ext cx="133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Ajuste dos pesos</a:t>
                </a:r>
              </a:p>
              <a:p>
                <a:pPr algn="ctr"/>
                <a:r>
                  <a:rPr lang="pt-BR" sz="1200" dirty="0"/>
                  <a:t>(aprende a combinar as características)</a:t>
                </a:r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D89BECE-1BEE-458B-4801-955952D90304}"/>
                  </a:ext>
                </a:extLst>
              </p:cNvPr>
              <p:cNvSpPr/>
              <p:nvPr/>
            </p:nvSpPr>
            <p:spPr>
              <a:xfrm>
                <a:off x="8009634" y="3583490"/>
                <a:ext cx="1470025" cy="15125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E7CF314-18B1-A7C3-2015-F5500BD51DAD}"/>
                  </a:ext>
                </a:extLst>
              </p:cNvPr>
              <p:cNvSpPr txBox="1"/>
              <p:nvPr/>
            </p:nvSpPr>
            <p:spPr>
              <a:xfrm>
                <a:off x="26815" y="-46679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Rede neural pré-treinada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8CFB16F3-05AA-C0DB-BDC9-DFB017C8BC9D}"/>
                  </a:ext>
                </a:extLst>
              </p:cNvPr>
              <p:cNvSpPr txBox="1"/>
              <p:nvPr/>
            </p:nvSpPr>
            <p:spPr>
              <a:xfrm>
                <a:off x="7284303" y="-58174"/>
                <a:ext cx="302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Rede neural para nova tarefa</a:t>
                </a:r>
              </a:p>
            </p:txBody>
          </p:sp>
        </p:grpSp>
        <p:cxnSp>
          <p:nvCxnSpPr>
            <p:cNvPr id="1028" name="Conector reto 1027">
              <a:extLst>
                <a:ext uri="{FF2B5EF4-FFF2-40B4-BE49-F238E27FC236}">
                  <a16:creationId xmlns:a16="http://schemas.microsoft.com/office/drawing/2014/main" id="{256CC61E-489A-4709-387C-750A9AF32B8B}"/>
                </a:ext>
              </a:extLst>
            </p:cNvPr>
            <p:cNvCxnSpPr/>
            <p:nvPr/>
          </p:nvCxnSpPr>
          <p:spPr>
            <a:xfrm>
              <a:off x="457200" y="3540543"/>
              <a:ext cx="1778028" cy="17360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B579341D-C323-3E78-6C2D-A43C54ACD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" y="3642145"/>
              <a:ext cx="1778028" cy="157941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85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1"/>
              <a:ext cx="1470025" cy="299489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4282720"/>
              <a:ext cx="1470025" cy="15125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1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muito sensível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será diferente para cada conjunto de treinamento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Nesse caso, o modelo se </a:t>
            </a:r>
            <a:r>
              <a:rPr lang="pt-BR" b="1" i="1" dirty="0">
                <a:solidFill>
                  <a:srgbClr val="00B050"/>
                </a:solidFill>
              </a:rPr>
              <a:t>distancia do padrão geral</a:t>
            </a:r>
            <a:r>
              <a:rPr lang="pt-BR" dirty="0"/>
              <a:t> por trás dos dados.</a:t>
            </a:r>
          </a:p>
          <a:p>
            <a:r>
              <a:rPr lang="pt-BR" dirty="0"/>
              <a:t>No exemplo ao lado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Cada conjunto de treinamento </a:t>
            </a:r>
            <a:r>
              <a:rPr lang="pt-BR" b="1" i="1" dirty="0">
                <a:solidFill>
                  <a:srgbClr val="00B050"/>
                </a:solidFill>
              </a:rPr>
              <a:t>corrompido com amostras ruidosas diferentes resultará em um modelo diferente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39495C9F-10F4-5151-CC62-C58925FE8054}"/>
              </a:ext>
            </a:extLst>
          </p:cNvPr>
          <p:cNvGrpSpPr/>
          <p:nvPr/>
        </p:nvGrpSpPr>
        <p:grpSpPr>
          <a:xfrm>
            <a:off x="889000" y="1500990"/>
            <a:ext cx="10695283" cy="4850739"/>
            <a:chOff x="889000" y="1500990"/>
            <a:chExt cx="10695283" cy="485073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CC2AD3C-5109-EAF7-B113-EE79136C4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790AF7C-5EFE-12F2-A670-61E2AB90F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CA025DF-B6B7-748F-59E2-AD71D0DBE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AFCD59-5350-44C4-04DA-23C96F5A0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ACE6149-2CEA-97EC-5A9A-5CCEBFF47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812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551C41-2D3E-9253-4FA3-17B184187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DB04CC9-3792-FBA2-F507-91EFDEEC1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CC2B3D8-98CF-DCD9-F12B-9FFCBF38B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C041BEA-18A6-A325-0C77-245E6C58C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EFFB4F5-3E7E-FCF2-1FB6-071CCD6D9A11}"/>
                </a:ext>
              </a:extLst>
            </p:cNvPr>
            <p:cNvCxnSpPr>
              <a:stCxn id="9" idx="0"/>
              <a:endCxn id="4" idx="4"/>
            </p:cNvCxnSpPr>
            <p:nvPr/>
          </p:nvCxnSpPr>
          <p:spPr>
            <a:xfrm flipV="1">
              <a:off x="1224600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7F93FD8-9116-0BE4-07AF-371F040CE90D}"/>
                </a:ext>
              </a:extLst>
            </p:cNvPr>
            <p:cNvCxnSpPr>
              <a:stCxn id="5" idx="0"/>
              <a:endCxn id="4" idx="4"/>
            </p:cNvCxnSpPr>
            <p:nvPr/>
          </p:nvCxnSpPr>
          <p:spPr>
            <a:xfrm flipV="1">
              <a:off x="2582948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D8BCF74D-0E61-2793-048A-0070BFEB7834}"/>
                </a:ext>
              </a:extLst>
            </p:cNvPr>
            <p:cNvCxnSpPr>
              <a:stCxn id="7" idx="0"/>
              <a:endCxn id="4" idx="4"/>
            </p:cNvCxnSpPr>
            <p:nvPr/>
          </p:nvCxnSpPr>
          <p:spPr>
            <a:xfrm flipH="1" flipV="1">
              <a:off x="2582948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0565D8-8E98-BF9B-234B-E01A463B9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814F227-C384-E5C7-636D-3B120A193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327BCB1-221B-3691-2E88-F62DEDBB6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8CB6B76-EC59-6394-0200-AC8684A8E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03E792A-02EB-E2DB-5438-23A24B28E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045EEE3-E5E8-34DF-6414-2C3A5A709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386D83-9489-041C-1C8B-2F78AD6EB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5A9411D-C6B6-4731-1280-B83FC0BB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EE394F0-B7AE-C57E-7AAC-C48CEC182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DA439C3-0F45-5253-9459-4F2FAB8D0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05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0EF2998-1F08-A1E4-312C-5002463C33BD}"/>
                </a:ext>
              </a:extLst>
            </p:cNvPr>
            <p:cNvCxnSpPr>
              <a:stCxn id="35" idx="0"/>
              <a:endCxn id="31" idx="4"/>
            </p:cNvCxnSpPr>
            <p:nvPr/>
          </p:nvCxnSpPr>
          <p:spPr>
            <a:xfrm flipV="1">
              <a:off x="5882232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9974CA39-25EF-D2B9-E8EB-D702DFA54444}"/>
                </a:ext>
              </a:extLst>
            </p:cNvPr>
            <p:cNvCxnSpPr>
              <a:stCxn id="32" idx="0"/>
              <a:endCxn id="31" idx="4"/>
            </p:cNvCxnSpPr>
            <p:nvPr/>
          </p:nvCxnSpPr>
          <p:spPr>
            <a:xfrm flipV="1">
              <a:off x="6561406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2F758995-4AC8-E5F1-2450-F9B4751CC744}"/>
                </a:ext>
              </a:extLst>
            </p:cNvPr>
            <p:cNvCxnSpPr>
              <a:stCxn id="33" idx="0"/>
              <a:endCxn id="31" idx="4"/>
            </p:cNvCxnSpPr>
            <p:nvPr/>
          </p:nvCxnSpPr>
          <p:spPr>
            <a:xfrm flipH="1" flipV="1">
              <a:off x="6561406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EFFAC1A-A88F-19F4-6467-37334EAE5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701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F91B14F0-B7AE-7893-6ADD-760734EFB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038DE7-9C62-1062-EC52-FF4D09D4B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1CA499F-F517-4857-724C-1CF1D966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E4FFE0E-8159-9554-BDFE-55980FEF8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867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CDCE280-F157-58D5-249F-F2CA9B06A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88A1087-CC42-0A89-5DB1-C8F681F3B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AAFF9B1-1490-6181-A00D-29FE802DF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779A7903-A5C8-31EE-0AD1-7B61D996BCF2}"/>
                </a:ext>
              </a:extLst>
            </p:cNvPr>
            <p:cNvCxnSpPr>
              <a:stCxn id="56" idx="0"/>
              <a:endCxn id="52" idx="4"/>
            </p:cNvCxnSpPr>
            <p:nvPr/>
          </p:nvCxnSpPr>
          <p:spPr>
            <a:xfrm flipV="1">
              <a:off x="9191844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27059B76-D4E9-46D8-4878-3503DE196C39}"/>
                </a:ext>
              </a:extLst>
            </p:cNvPr>
            <p:cNvCxnSpPr>
              <a:stCxn id="54" idx="0"/>
              <a:endCxn id="52" idx="4"/>
            </p:cNvCxnSpPr>
            <p:nvPr/>
          </p:nvCxnSpPr>
          <p:spPr>
            <a:xfrm flipH="1" flipV="1">
              <a:off x="9871018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A1B12BB4-FFF5-D507-D410-EA56E2CE2FD3}"/>
                </a:ext>
              </a:extLst>
            </p:cNvPr>
            <p:cNvCxnSpPr>
              <a:stCxn id="62" idx="0"/>
              <a:endCxn id="56" idx="4"/>
            </p:cNvCxnSpPr>
            <p:nvPr/>
          </p:nvCxnSpPr>
          <p:spPr>
            <a:xfrm flipV="1">
              <a:off x="8512670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823C2D81-0609-736C-A04E-1A94C94FF386}"/>
                </a:ext>
              </a:extLst>
            </p:cNvPr>
            <p:cNvCxnSpPr>
              <a:stCxn id="62" idx="0"/>
              <a:endCxn id="54" idx="4"/>
            </p:cNvCxnSpPr>
            <p:nvPr/>
          </p:nvCxnSpPr>
          <p:spPr>
            <a:xfrm flipV="1">
              <a:off x="851267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3384D60A-7C35-1D84-84CF-F4A4A03ED684}"/>
                </a:ext>
              </a:extLst>
            </p:cNvPr>
            <p:cNvCxnSpPr>
              <a:stCxn id="60" idx="0"/>
              <a:endCxn id="54" idx="4"/>
            </p:cNvCxnSpPr>
            <p:nvPr/>
          </p:nvCxnSpPr>
          <p:spPr>
            <a:xfrm flipH="1" flipV="1">
              <a:off x="1055019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12159D3B-8F70-D92B-28C0-C7817BF2D01A}"/>
                </a:ext>
              </a:extLst>
            </p:cNvPr>
            <p:cNvCxnSpPr>
              <a:stCxn id="60" idx="0"/>
              <a:endCxn id="56" idx="4"/>
            </p:cNvCxnSpPr>
            <p:nvPr/>
          </p:nvCxnSpPr>
          <p:spPr>
            <a:xfrm flipH="1" flipV="1">
              <a:off x="9191844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979FBA4-3FB3-011B-5589-363A801534A9}"/>
                </a:ext>
              </a:extLst>
            </p:cNvPr>
            <p:cNvCxnSpPr>
              <a:stCxn id="66" idx="0"/>
              <a:endCxn id="62" idx="4"/>
            </p:cNvCxnSpPr>
            <p:nvPr/>
          </p:nvCxnSpPr>
          <p:spPr>
            <a:xfrm flipH="1" flipV="1">
              <a:off x="8512670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9FC733C0-A2AB-0A37-75F8-7660C6C67E2D}"/>
                </a:ext>
              </a:extLst>
            </p:cNvPr>
            <p:cNvCxnSpPr>
              <a:stCxn id="66" idx="0"/>
              <a:endCxn id="60" idx="4"/>
            </p:cNvCxnSpPr>
            <p:nvPr/>
          </p:nvCxnSpPr>
          <p:spPr>
            <a:xfrm flipV="1">
              <a:off x="9191844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9DEE774C-4B21-AAB2-DCE6-2C5CC690ADC5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H="1" flipV="1">
              <a:off x="851267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5938E2E1-6128-2611-E93E-36AE1204B299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flipH="1" flipV="1">
              <a:off x="851267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9F38DDED-B129-BB29-0D37-0082A285EF84}"/>
                </a:ext>
              </a:extLst>
            </p:cNvPr>
            <p:cNvCxnSpPr>
              <a:stCxn id="64" idx="0"/>
              <a:endCxn id="60" idx="4"/>
            </p:cNvCxnSpPr>
            <p:nvPr/>
          </p:nvCxnSpPr>
          <p:spPr>
            <a:xfrm flipV="1">
              <a:off x="1055019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1F04F96-1DD3-232B-AC6A-6F00C1E49F79}"/>
                </a:ext>
              </a:extLst>
            </p:cNvPr>
            <p:cNvCxnSpPr>
              <a:stCxn id="65" idx="0"/>
              <a:endCxn id="60" idx="4"/>
            </p:cNvCxnSpPr>
            <p:nvPr/>
          </p:nvCxnSpPr>
          <p:spPr>
            <a:xfrm flipV="1">
              <a:off x="11229366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E09FD3C-9589-7D34-46F1-414CF96E76A8}"/>
                </a:ext>
              </a:extLst>
            </p:cNvPr>
            <p:cNvCxnSpPr>
              <a:stCxn id="38" idx="0"/>
              <a:endCxn id="33" idx="4"/>
            </p:cNvCxnSpPr>
            <p:nvPr/>
          </p:nvCxnSpPr>
          <p:spPr>
            <a:xfrm flipV="1">
              <a:off x="724058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82A9315-37FF-D6D1-F12F-E7B4DF1746F9}"/>
                </a:ext>
              </a:extLst>
            </p:cNvPr>
            <p:cNvCxnSpPr>
              <a:stCxn id="38" idx="0"/>
              <a:endCxn id="32" idx="4"/>
            </p:cNvCxnSpPr>
            <p:nvPr/>
          </p:nvCxnSpPr>
          <p:spPr>
            <a:xfrm flipH="1"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6A04CDFB-AE62-076A-346A-C80140911823}"/>
                </a:ext>
              </a:extLst>
            </p:cNvPr>
            <p:cNvCxnSpPr>
              <a:stCxn id="38" idx="0"/>
              <a:endCxn id="35" idx="4"/>
            </p:cNvCxnSpPr>
            <p:nvPr/>
          </p:nvCxnSpPr>
          <p:spPr>
            <a:xfrm flipH="1"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65439BA2-E0D6-EF52-05E9-53213A036D9D}"/>
                </a:ext>
              </a:extLst>
            </p:cNvPr>
            <p:cNvCxnSpPr>
              <a:stCxn id="37" idx="0"/>
              <a:endCxn id="32" idx="4"/>
            </p:cNvCxnSpPr>
            <p:nvPr/>
          </p:nvCxnSpPr>
          <p:spPr>
            <a:xfrm flipV="1">
              <a:off x="6561406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7A492CA-0B9F-E9C2-B7F9-9D25171C66AC}"/>
                </a:ext>
              </a:extLst>
            </p:cNvPr>
            <p:cNvCxnSpPr>
              <a:stCxn id="40" idx="0"/>
              <a:endCxn id="35" idx="4"/>
            </p:cNvCxnSpPr>
            <p:nvPr/>
          </p:nvCxnSpPr>
          <p:spPr>
            <a:xfrm flipV="1">
              <a:off x="5882232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8F26BF93-C9C7-475E-9052-22B3865E22C5}"/>
                </a:ext>
              </a:extLst>
            </p:cNvPr>
            <p:cNvCxnSpPr>
              <a:stCxn id="40" idx="0"/>
              <a:endCxn id="32" idx="4"/>
            </p:cNvCxnSpPr>
            <p:nvPr/>
          </p:nvCxnSpPr>
          <p:spPr>
            <a:xfrm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633B6AB4-26F0-BD04-BB4B-453F295F722D}"/>
                </a:ext>
              </a:extLst>
            </p:cNvPr>
            <p:cNvCxnSpPr>
              <a:stCxn id="37" idx="0"/>
              <a:endCxn id="33" idx="4"/>
            </p:cNvCxnSpPr>
            <p:nvPr/>
          </p:nvCxnSpPr>
          <p:spPr>
            <a:xfrm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9E200312-574D-5283-0BE1-8D915F6F97BF}"/>
                </a:ext>
              </a:extLst>
            </p:cNvPr>
            <p:cNvCxnSpPr>
              <a:stCxn id="40" idx="0"/>
              <a:endCxn id="33" idx="4"/>
            </p:cNvCxnSpPr>
            <p:nvPr/>
          </p:nvCxnSpPr>
          <p:spPr>
            <a:xfrm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2B50AC90-93AA-5ABE-3157-6DC0DDF06A46}"/>
                </a:ext>
              </a:extLst>
            </p:cNvPr>
            <p:cNvCxnSpPr>
              <a:stCxn id="37" idx="0"/>
              <a:endCxn id="35" idx="4"/>
            </p:cNvCxnSpPr>
            <p:nvPr/>
          </p:nvCxnSpPr>
          <p:spPr>
            <a:xfrm flipH="1"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48725744-A929-ACE8-AB39-7C140F9E8B81}"/>
                </a:ext>
              </a:extLst>
            </p:cNvPr>
            <p:cNvCxnSpPr>
              <a:stCxn id="45" idx="0"/>
              <a:endCxn id="40" idx="4"/>
            </p:cNvCxnSpPr>
            <p:nvPr/>
          </p:nvCxnSpPr>
          <p:spPr>
            <a:xfrm flipV="1">
              <a:off x="5882232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2A90340C-7332-D857-4B7D-8173567379E4}"/>
                </a:ext>
              </a:extLst>
            </p:cNvPr>
            <p:cNvCxnSpPr>
              <a:stCxn id="45" idx="0"/>
              <a:endCxn id="37" idx="4"/>
            </p:cNvCxnSpPr>
            <p:nvPr/>
          </p:nvCxnSpPr>
          <p:spPr>
            <a:xfrm flipV="1">
              <a:off x="588223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9A0434B2-F955-0087-541E-4E51BB6538A9}"/>
                </a:ext>
              </a:extLst>
            </p:cNvPr>
            <p:cNvCxnSpPr>
              <a:stCxn id="45" idx="0"/>
              <a:endCxn id="38" idx="4"/>
            </p:cNvCxnSpPr>
            <p:nvPr/>
          </p:nvCxnSpPr>
          <p:spPr>
            <a:xfrm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D041AFA2-E2E6-4E2B-F5EF-92F119C8D247}"/>
                </a:ext>
              </a:extLst>
            </p:cNvPr>
            <p:cNvCxnSpPr>
              <a:stCxn id="43" idx="0"/>
              <a:endCxn id="38" idx="4"/>
            </p:cNvCxnSpPr>
            <p:nvPr/>
          </p:nvCxnSpPr>
          <p:spPr>
            <a:xfrm flipV="1">
              <a:off x="724058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FE9F6DB3-F9C9-91FD-9B49-1DE6AB4ADFAE}"/>
                </a:ext>
              </a:extLst>
            </p:cNvPr>
            <p:cNvCxnSpPr>
              <a:stCxn id="43" idx="0"/>
              <a:endCxn id="37" idx="4"/>
            </p:cNvCxnSpPr>
            <p:nvPr/>
          </p:nvCxnSpPr>
          <p:spPr>
            <a:xfrm flipH="1" flipV="1">
              <a:off x="6561406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F83E00F1-A4F1-E55A-5E09-FE3B54FE1E0A}"/>
                </a:ext>
              </a:extLst>
            </p:cNvPr>
            <p:cNvCxnSpPr>
              <a:stCxn id="43" idx="0"/>
              <a:endCxn id="40" idx="4"/>
            </p:cNvCxnSpPr>
            <p:nvPr/>
          </p:nvCxnSpPr>
          <p:spPr>
            <a:xfrm flipH="1"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13ACDAF3-D8D5-5CA3-A6F7-3E41A193C048}"/>
                </a:ext>
              </a:extLst>
            </p:cNvPr>
            <p:cNvCxnSpPr>
              <a:stCxn id="46" idx="0"/>
              <a:endCxn id="40" idx="4"/>
            </p:cNvCxnSpPr>
            <p:nvPr/>
          </p:nvCxnSpPr>
          <p:spPr>
            <a:xfrm flipV="1">
              <a:off x="520305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2DFB416D-3AA0-F7B7-5B0D-E38802BE1639}"/>
                </a:ext>
              </a:extLst>
            </p:cNvPr>
            <p:cNvCxnSpPr>
              <a:stCxn id="46" idx="0"/>
              <a:endCxn id="37" idx="4"/>
            </p:cNvCxnSpPr>
            <p:nvPr/>
          </p:nvCxnSpPr>
          <p:spPr>
            <a:xfrm flipV="1">
              <a:off x="5203058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59CC8EC1-A270-FBC1-D5CC-2290FEFCACC7}"/>
                </a:ext>
              </a:extLst>
            </p:cNvPr>
            <p:cNvCxnSpPr>
              <a:stCxn id="46" idx="0"/>
              <a:endCxn id="38" idx="4"/>
            </p:cNvCxnSpPr>
            <p:nvPr/>
          </p:nvCxnSpPr>
          <p:spPr>
            <a:xfrm flipV="1">
              <a:off x="5203058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A3D07F7B-2731-294E-9709-928D94ADAF16}"/>
                </a:ext>
              </a:extLst>
            </p:cNvPr>
            <p:cNvCxnSpPr>
              <a:stCxn id="14" idx="0"/>
              <a:endCxn id="9" idx="4"/>
            </p:cNvCxnSpPr>
            <p:nvPr/>
          </p:nvCxnSpPr>
          <p:spPr>
            <a:xfrm flipV="1">
              <a:off x="122460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493466DE-524C-7579-A2A4-12B3944916D9}"/>
                </a:ext>
              </a:extLst>
            </p:cNvPr>
            <p:cNvCxnSpPr>
              <a:stCxn id="14" idx="0"/>
              <a:endCxn id="5" idx="4"/>
            </p:cNvCxnSpPr>
            <p:nvPr/>
          </p:nvCxnSpPr>
          <p:spPr>
            <a:xfrm flipV="1">
              <a:off x="1224600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>
              <a:extLst>
                <a:ext uri="{FF2B5EF4-FFF2-40B4-BE49-F238E27FC236}">
                  <a16:creationId xmlns:a16="http://schemas.microsoft.com/office/drawing/2014/main" id="{CFD2E61F-A0A1-8536-BC0A-B665144BCAF9}"/>
                </a:ext>
              </a:extLst>
            </p:cNvPr>
            <p:cNvCxnSpPr>
              <a:stCxn id="14" idx="0"/>
              <a:endCxn id="7" idx="4"/>
            </p:cNvCxnSpPr>
            <p:nvPr/>
          </p:nvCxnSpPr>
          <p:spPr>
            <a:xfrm flipV="1">
              <a:off x="1224600" y="4289531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DEE2D568-A267-A171-25DF-3EA2187AA3F5}"/>
                </a:ext>
              </a:extLst>
            </p:cNvPr>
            <p:cNvCxnSpPr>
              <a:stCxn id="11" idx="0"/>
              <a:endCxn id="7" idx="4"/>
            </p:cNvCxnSpPr>
            <p:nvPr/>
          </p:nvCxnSpPr>
          <p:spPr>
            <a:xfrm flipV="1">
              <a:off x="326212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9692D7FF-2EC9-D7C9-60E2-9366C15444B1}"/>
                </a:ext>
              </a:extLst>
            </p:cNvPr>
            <p:cNvCxnSpPr>
              <a:stCxn id="11" idx="0"/>
              <a:endCxn id="5" idx="4"/>
            </p:cNvCxnSpPr>
            <p:nvPr/>
          </p:nvCxnSpPr>
          <p:spPr>
            <a:xfrm flipH="1" flipV="1">
              <a:off x="2582948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5E02C6A9-3C75-60BC-AB46-47C77557BD68}"/>
                </a:ext>
              </a:extLst>
            </p:cNvPr>
            <p:cNvCxnSpPr>
              <a:stCxn id="11" idx="0"/>
              <a:endCxn id="9" idx="4"/>
            </p:cNvCxnSpPr>
            <p:nvPr/>
          </p:nvCxnSpPr>
          <p:spPr>
            <a:xfrm flipH="1" flipV="1">
              <a:off x="122460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DCCB342D-10C1-7883-27B9-534E3841293B}"/>
                </a:ext>
              </a:extLst>
            </p:cNvPr>
            <p:cNvCxnSpPr>
              <a:stCxn id="19" idx="0"/>
              <a:endCxn id="14" idx="4"/>
            </p:cNvCxnSpPr>
            <p:nvPr/>
          </p:nvCxnSpPr>
          <p:spPr>
            <a:xfrm flipV="1">
              <a:off x="122460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>
              <a:extLst>
                <a:ext uri="{FF2B5EF4-FFF2-40B4-BE49-F238E27FC236}">
                  <a16:creationId xmlns:a16="http://schemas.microsoft.com/office/drawing/2014/main" id="{FD362A28-70DE-1D6E-6331-BE9047A9EC69}"/>
                </a:ext>
              </a:extLst>
            </p:cNvPr>
            <p:cNvCxnSpPr>
              <a:stCxn id="19" idx="0"/>
              <a:endCxn id="11" idx="5"/>
            </p:cNvCxnSpPr>
            <p:nvPr/>
          </p:nvCxnSpPr>
          <p:spPr>
            <a:xfrm flipV="1">
              <a:off x="122460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de Seta Reta 145">
              <a:extLst>
                <a:ext uri="{FF2B5EF4-FFF2-40B4-BE49-F238E27FC236}">
                  <a16:creationId xmlns:a16="http://schemas.microsoft.com/office/drawing/2014/main" id="{237A5702-8867-BD51-9C6A-AF28D7766E1A}"/>
                </a:ext>
              </a:extLst>
            </p:cNvPr>
            <p:cNvCxnSpPr>
              <a:stCxn id="15" idx="0"/>
              <a:endCxn id="14" idx="4"/>
            </p:cNvCxnSpPr>
            <p:nvPr/>
          </p:nvCxnSpPr>
          <p:spPr>
            <a:xfrm flipH="1" flipV="1">
              <a:off x="1224600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de Seta Reta 147">
              <a:extLst>
                <a:ext uri="{FF2B5EF4-FFF2-40B4-BE49-F238E27FC236}">
                  <a16:creationId xmlns:a16="http://schemas.microsoft.com/office/drawing/2014/main" id="{C3FAEDA7-3E5D-0C5D-39ED-3E3269A26732}"/>
                </a:ext>
              </a:extLst>
            </p:cNvPr>
            <p:cNvCxnSpPr>
              <a:stCxn id="15" idx="0"/>
              <a:endCxn id="11" idx="4"/>
            </p:cNvCxnSpPr>
            <p:nvPr/>
          </p:nvCxnSpPr>
          <p:spPr>
            <a:xfrm flipV="1">
              <a:off x="258294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de Seta Reta 149">
              <a:extLst>
                <a:ext uri="{FF2B5EF4-FFF2-40B4-BE49-F238E27FC236}">
                  <a16:creationId xmlns:a16="http://schemas.microsoft.com/office/drawing/2014/main" id="{49A4BE0E-35F6-93ED-F52F-823D406DA987}"/>
                </a:ext>
              </a:extLst>
            </p:cNvPr>
            <p:cNvCxnSpPr>
              <a:stCxn id="17" idx="0"/>
              <a:endCxn id="11" idx="4"/>
            </p:cNvCxnSpPr>
            <p:nvPr/>
          </p:nvCxnSpPr>
          <p:spPr>
            <a:xfrm flipH="1" flipV="1">
              <a:off x="326212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de Seta Reta 151">
              <a:extLst>
                <a:ext uri="{FF2B5EF4-FFF2-40B4-BE49-F238E27FC236}">
                  <a16:creationId xmlns:a16="http://schemas.microsoft.com/office/drawing/2014/main" id="{13C3874B-574A-F778-F8BF-83C284634E42}"/>
                </a:ext>
              </a:extLst>
            </p:cNvPr>
            <p:cNvCxnSpPr>
              <a:stCxn id="17" idx="0"/>
              <a:endCxn id="14" idx="4"/>
            </p:cNvCxnSpPr>
            <p:nvPr/>
          </p:nvCxnSpPr>
          <p:spPr>
            <a:xfrm flipH="1" flipV="1">
              <a:off x="122460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4D30F145-6832-6A26-72C0-C04F0445808B}"/>
                </a:ext>
              </a:extLst>
            </p:cNvPr>
            <p:cNvSpPr/>
            <p:nvPr/>
          </p:nvSpPr>
          <p:spPr>
            <a:xfrm>
              <a:off x="4995993" y="1879182"/>
              <a:ext cx="3130826" cy="6196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Ponderação</a:t>
              </a:r>
            </a:p>
            <a:p>
              <a:pPr algn="ctr"/>
              <a:r>
                <a:rPr lang="pt-BR" sz="1400" dirty="0"/>
                <a:t>(voto majoritário, média, etc.)</a:t>
              </a:r>
              <a:endParaRPr lang="pt-BR" dirty="0"/>
            </a:p>
          </p:txBody>
        </p: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104D7F60-DA84-0E59-C324-355F5502CEA9}"/>
                </a:ext>
              </a:extLst>
            </p:cNvPr>
            <p:cNvCxnSpPr>
              <a:stCxn id="31" idx="0"/>
              <a:endCxn id="153" idx="2"/>
            </p:cNvCxnSpPr>
            <p:nvPr/>
          </p:nvCxnSpPr>
          <p:spPr>
            <a:xfrm flipV="1">
              <a:off x="6561406" y="2498843"/>
              <a:ext cx="0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>
              <a:extLst>
                <a:ext uri="{FF2B5EF4-FFF2-40B4-BE49-F238E27FC236}">
                  <a16:creationId xmlns:a16="http://schemas.microsoft.com/office/drawing/2014/main" id="{EB8000C1-13E6-25E8-786C-5B9520FC2F8A}"/>
                </a:ext>
              </a:extLst>
            </p:cNvPr>
            <p:cNvCxnSpPr>
              <a:stCxn id="52" idx="0"/>
              <a:endCxn id="153" idx="2"/>
            </p:cNvCxnSpPr>
            <p:nvPr/>
          </p:nvCxnSpPr>
          <p:spPr>
            <a:xfrm flipH="1" flipV="1">
              <a:off x="6561406" y="2498843"/>
              <a:ext cx="3309612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>
              <a:extLst>
                <a:ext uri="{FF2B5EF4-FFF2-40B4-BE49-F238E27FC236}">
                  <a16:creationId xmlns:a16="http://schemas.microsoft.com/office/drawing/2014/main" id="{08E4EADD-BCCA-8FE1-6850-5044D0770F22}"/>
                </a:ext>
              </a:extLst>
            </p:cNvPr>
            <p:cNvCxnSpPr>
              <a:stCxn id="4" idx="0"/>
              <a:endCxn id="153" idx="2"/>
            </p:cNvCxnSpPr>
            <p:nvPr/>
          </p:nvCxnSpPr>
          <p:spPr>
            <a:xfrm flipV="1">
              <a:off x="2582948" y="2498843"/>
              <a:ext cx="3978458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>
              <a:extLst>
                <a:ext uri="{FF2B5EF4-FFF2-40B4-BE49-F238E27FC236}">
                  <a16:creationId xmlns:a16="http://schemas.microsoft.com/office/drawing/2014/main" id="{1201605E-DCB7-9F32-1AB0-F6CE6C9B8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406" y="1562100"/>
              <a:ext cx="0" cy="31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F7577701-F6AC-3B96-38AC-795366668ED2}"/>
                </a:ext>
              </a:extLst>
            </p:cNvPr>
            <p:cNvSpPr txBox="1"/>
            <p:nvPr/>
          </p:nvSpPr>
          <p:spPr>
            <a:xfrm>
              <a:off x="6561406" y="1500990"/>
              <a:ext cx="1218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Resultado final</a:t>
              </a:r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5F388A5D-4EFF-F172-9EF2-A74090DF1E4D}"/>
                </a:ext>
              </a:extLst>
            </p:cNvPr>
            <p:cNvSpPr/>
            <p:nvPr/>
          </p:nvSpPr>
          <p:spPr>
            <a:xfrm>
              <a:off x="8890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C0898C22-E57B-0764-848B-AAA575F0B8EF}"/>
                </a:ext>
              </a:extLst>
            </p:cNvPr>
            <p:cNvSpPr/>
            <p:nvPr/>
          </p:nvSpPr>
          <p:spPr>
            <a:xfrm>
              <a:off x="4571343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13255979-D5F1-9AED-E032-703C8C54CC96}"/>
                </a:ext>
              </a:extLst>
            </p:cNvPr>
            <p:cNvSpPr/>
            <p:nvPr/>
          </p:nvSpPr>
          <p:spPr>
            <a:xfrm>
              <a:off x="81834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CaixaDeTexto 167">
              <a:extLst>
                <a:ext uri="{FF2B5EF4-FFF2-40B4-BE49-F238E27FC236}">
                  <a16:creationId xmlns:a16="http://schemas.microsoft.com/office/drawing/2014/main" id="{1F3A7A23-B898-D2AB-D071-5525D2F08835}"/>
                </a:ext>
              </a:extLst>
            </p:cNvPr>
            <p:cNvSpPr txBox="1"/>
            <p:nvPr/>
          </p:nvSpPr>
          <p:spPr>
            <a:xfrm>
              <a:off x="889001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#1</a:t>
              </a:r>
            </a:p>
          </p:txBody>
        </p: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3927B2ED-777D-3988-391E-806B8B26E5E1}"/>
                </a:ext>
              </a:extLst>
            </p:cNvPr>
            <p:cNvSpPr txBox="1"/>
            <p:nvPr/>
          </p:nvSpPr>
          <p:spPr>
            <a:xfrm>
              <a:off x="4588770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#2</a:t>
              </a:r>
            </a:p>
          </p:txBody>
        </p:sp>
        <p:sp>
          <p:nvSpPr>
            <p:cNvPr id="170" name="CaixaDeTexto 169">
              <a:extLst>
                <a:ext uri="{FF2B5EF4-FFF2-40B4-BE49-F238E27FC236}">
                  <a16:creationId xmlns:a16="http://schemas.microsoft.com/office/drawing/2014/main" id="{DC156082-98FE-BAAE-57BC-98D4C346CFF7}"/>
                </a:ext>
              </a:extLst>
            </p:cNvPr>
            <p:cNvSpPr txBox="1"/>
            <p:nvPr/>
          </p:nvSpPr>
          <p:spPr>
            <a:xfrm>
              <a:off x="8165974" y="6007100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807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4259EAB-83E8-5CF6-C6E5-492591A13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0" y="447599"/>
            <a:ext cx="7579329" cy="59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(i.e., 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</a:t>
            </a:r>
            <a:r>
              <a:rPr lang="pt-BR" b="0" dirty="0">
                <a:effectLst/>
              </a:rPr>
              <a:t>, como no exemplo anterior,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86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po</a:t>
            </a:r>
            <a:r>
              <a:rPr lang="pt-BR" dirty="0"/>
              <a:t>r exemplo, </a:t>
            </a:r>
            <a:r>
              <a:rPr lang="pt-BR" b="0" i="0" dirty="0">
                <a:effectLst/>
              </a:rPr>
              <a:t>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são limitados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ruído ou outliers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ruído é chamado de </a:t>
            </a:r>
            <a:r>
              <a:rPr lang="pt-BR" b="1" i="1" dirty="0">
                <a:solidFill>
                  <a:srgbClr val="FF0000"/>
                </a:solidFill>
              </a:rPr>
              <a:t>erro irredutível</a:t>
            </a:r>
            <a:r>
              <a:rPr lang="pt-BR" dirty="0"/>
              <a:t>, pois dificilmente nos livramos dele.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</a:t>
            </a:r>
            <a:r>
              <a:rPr lang="pt-BR" b="1" i="1" dirty="0">
                <a:solidFill>
                  <a:srgbClr val="7030A0"/>
                </a:solidFill>
              </a:rPr>
              <a:t>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Como vimos antes, nesse caso, podemos usar a </a:t>
            </a:r>
            <a:r>
              <a:rPr lang="pt-BR" b="1" i="1" dirty="0">
                <a:solidFill>
                  <a:srgbClr val="7030A0"/>
                </a:solidFill>
              </a:rPr>
              <a:t>parada antecipada </a:t>
            </a:r>
            <a:r>
              <a:rPr lang="pt-BR" dirty="0"/>
              <a:t>(</a:t>
            </a:r>
            <a:r>
              <a:rPr lang="pt-BR" i="1" dirty="0"/>
              <a:t>early stopping</a:t>
            </a:r>
            <a:r>
              <a:rPr lang="pt-BR" dirty="0"/>
              <a:t>).</a:t>
            </a:r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16824</TotalTime>
  <Words>9151</Words>
  <Application>Microsoft Office PowerPoint</Application>
  <PresentationFormat>Widescreen</PresentationFormat>
  <Paragraphs>673</Paragraphs>
  <Slides>52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source-serif-pro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Procedimento para aplicar o Transfer learning</vt:lpstr>
      <vt:lpstr>Exemplo: transfer learning com Edge Impulse</vt:lpstr>
      <vt:lpstr>Exemplo: transfer learning com Edge Impulse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2668</cp:revision>
  <dcterms:created xsi:type="dcterms:W3CDTF">2020-01-20T13:50:05Z</dcterms:created>
  <dcterms:modified xsi:type="dcterms:W3CDTF">2023-10-13T01:12:56Z</dcterms:modified>
</cp:coreProperties>
</file>